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85" r:id="rId1"/>
  </p:sldMasterIdLst>
  <p:notesMasterIdLst>
    <p:notesMasterId r:id="rId46"/>
  </p:notesMasterIdLst>
  <p:sldIdLst>
    <p:sldId id="256" r:id="rId2"/>
    <p:sldId id="258" r:id="rId3"/>
    <p:sldId id="260" r:id="rId4"/>
    <p:sldId id="342" r:id="rId5"/>
    <p:sldId id="343" r:id="rId6"/>
    <p:sldId id="263" r:id="rId7"/>
    <p:sldId id="344" r:id="rId8"/>
    <p:sldId id="346" r:id="rId9"/>
    <p:sldId id="345" r:id="rId10"/>
    <p:sldId id="348" r:id="rId11"/>
    <p:sldId id="349" r:id="rId12"/>
    <p:sldId id="350" r:id="rId13"/>
    <p:sldId id="353" r:id="rId14"/>
    <p:sldId id="356" r:id="rId15"/>
    <p:sldId id="354" r:id="rId16"/>
    <p:sldId id="355" r:id="rId17"/>
    <p:sldId id="351" r:id="rId18"/>
    <p:sldId id="358" r:id="rId19"/>
    <p:sldId id="357" r:id="rId20"/>
    <p:sldId id="359" r:id="rId21"/>
    <p:sldId id="360" r:id="rId22"/>
    <p:sldId id="361" r:id="rId23"/>
    <p:sldId id="374" r:id="rId24"/>
    <p:sldId id="363" r:id="rId25"/>
    <p:sldId id="379" r:id="rId26"/>
    <p:sldId id="365" r:id="rId27"/>
    <p:sldId id="366" r:id="rId28"/>
    <p:sldId id="380" r:id="rId29"/>
    <p:sldId id="378" r:id="rId30"/>
    <p:sldId id="367" r:id="rId31"/>
    <p:sldId id="368" r:id="rId32"/>
    <p:sldId id="375" r:id="rId33"/>
    <p:sldId id="381" r:id="rId34"/>
    <p:sldId id="382" r:id="rId35"/>
    <p:sldId id="370" r:id="rId36"/>
    <p:sldId id="372" r:id="rId37"/>
    <p:sldId id="373" r:id="rId38"/>
    <p:sldId id="376" r:id="rId39"/>
    <p:sldId id="383" r:id="rId40"/>
    <p:sldId id="313" r:id="rId41"/>
    <p:sldId id="314" r:id="rId42"/>
    <p:sldId id="335" r:id="rId43"/>
    <p:sldId id="339" r:id="rId44"/>
    <p:sldId id="270" r:id="rId45"/>
  </p:sldIdLst>
  <p:sldSz cx="9144000" cy="5143500" type="screen16x9"/>
  <p:notesSz cx="6858000" cy="9144000"/>
  <p:embeddedFontLst>
    <p:embeddedFont>
      <p:font typeface="Akatab" panose="02000000000000000000" pitchFamily="2" charset="0"/>
      <p:regular r:id="rId47"/>
      <p:bold r:id="rId48"/>
    </p:embeddedFont>
    <p:embeddedFont>
      <p:font typeface="Cambria Math" panose="02040503050406030204" pitchFamily="18" charset="0"/>
      <p:regular r:id="rId49"/>
    </p:embeddedFont>
    <p:embeddedFont>
      <p:font typeface="Noto Serif Ethiopic" panose="02020502060505020204" pitchFamily="18" charset="0"/>
      <p:regular r:id="rId50"/>
      <p:bold r:id="rId51"/>
    </p:embeddedFont>
    <p:embeddedFont>
      <p:font typeface="Open Sans" panose="020B06060305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98BEA0-19C9-47D3-90F4-FD622D7F7C9F}">
  <a:tblStyle styleId="{9898BEA0-19C9-47D3-90F4-FD622D7F7C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1"/>
    <p:restoredTop sz="78216"/>
  </p:normalViewPr>
  <p:slideViewPr>
    <p:cSldViewPr snapToGrid="0">
      <p:cViewPr varScale="1">
        <p:scale>
          <a:sx n="122" d="100"/>
          <a:sy n="122" d="100"/>
        </p:scale>
        <p:origin x="46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409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5a5b4480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5a5b4480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today </a:t>
            </a:r>
            <a:r>
              <a:rPr lang="en-US" dirty="0" err="1"/>
              <a:t>im</a:t>
            </a:r>
            <a:r>
              <a:rPr lang="en-US" dirty="0"/>
              <a:t> going to present the topic dictionary learning</a:t>
            </a:r>
          </a:p>
          <a:p>
            <a:pPr marL="0" lvl="0" indent="0" algn="l" rtl="0">
              <a:spcBef>
                <a:spcPts val="0"/>
              </a:spcBef>
              <a:spcAft>
                <a:spcPts val="0"/>
              </a:spcAft>
              <a:buNone/>
            </a:pPr>
            <a:r>
              <a:rPr lang="en-US" dirty="0"/>
              <a:t>including two papers</a:t>
            </a:r>
          </a:p>
          <a:p>
            <a:pPr marL="0" lvl="0" indent="0" algn="l" rtl="0">
              <a:spcBef>
                <a:spcPts val="0"/>
              </a:spcBef>
              <a:spcAft>
                <a:spcPts val="0"/>
              </a:spcAft>
              <a:buNone/>
            </a:pPr>
            <a:r>
              <a:rPr lang="en-US" dirty="0"/>
              <a:t>by open ai</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AADE3A01-4CDC-F460-AD10-37317E0CC432}"/>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8B8AF8CE-6BFD-D04E-AFC8-C693838239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76421007-75E0-E999-7B14-6D1D225C21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prompt may look like this.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There are two ways of simulation, one is One token at a time, another is All at once</a:t>
            </a:r>
            <a:endParaRPr dirty="0"/>
          </a:p>
        </p:txBody>
      </p:sp>
    </p:spTree>
    <p:extLst>
      <p:ext uri="{BB962C8B-B14F-4D97-AF65-F5344CB8AC3E}">
        <p14:creationId xmlns:p14="http://schemas.microsoft.com/office/powerpoint/2010/main" val="9516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6A03B2CD-2909-53FB-4FEA-5C0776455421}"/>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84EB8EA3-876A-082F-1E46-E1ACEEF0DC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6946205A-6AD7-D67D-4A35-EB9CBC4C08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where we input all tokens labeled as unknown, to provide the context information ,and in the same time it won't cause information leak of the activation values.</a:t>
            </a:r>
          </a:p>
        </p:txBody>
      </p:sp>
    </p:spTree>
    <p:extLst>
      <p:ext uri="{BB962C8B-B14F-4D97-AF65-F5344CB8AC3E}">
        <p14:creationId xmlns:p14="http://schemas.microsoft.com/office/powerpoint/2010/main" val="408176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461470F6-96F9-BD99-41C7-E5280CB64E99}"/>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422F503C-FF0A-9061-C7A9-31F69BAA52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209117AB-A8F6-285A-6046-1754F6FA3B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GB" altLang="zh-CN" b="0" i="0" dirty="0">
                <a:effectLst/>
                <a:latin typeface="-apple-system"/>
              </a:rPr>
              <a:t>The paper proposed 3 metrics to measure the explanation score.</a:t>
            </a:r>
          </a:p>
          <a:p>
            <a:pPr algn="l">
              <a:buFont typeface="Arial" panose="020B0604020202020204" pitchFamily="34" charset="0"/>
              <a:buChar char="•"/>
            </a:pPr>
            <a:r>
              <a:rPr lang="en-GB" altLang="zh-CN" b="0" i="0" dirty="0">
                <a:effectLst/>
                <a:latin typeface="-apple-system"/>
              </a:rPr>
              <a:t>correlation coefficient between the true and simulated activations</a:t>
            </a:r>
          </a:p>
          <a:p>
            <a:pPr algn="l"/>
            <a:r>
              <a:rPr lang="en-GB" altLang="zh-CN" b="0" i="0" u="none" strike="noStrike" dirty="0">
                <a:solidFill>
                  <a:srgbClr val="333333"/>
                </a:solidFill>
                <a:effectLst/>
                <a:latin typeface="Open Sans" panose="020B0606030504020204" pitchFamily="34" charset="0"/>
              </a:rPr>
              <a:t>Ablation scoring</a:t>
            </a:r>
          </a:p>
          <a:p>
            <a:pPr algn="l">
              <a:buFont typeface="Arial" panose="020B0604020202020204" pitchFamily="34" charset="0"/>
              <a:buChar char="•"/>
            </a:pPr>
            <a:r>
              <a:rPr lang="en-GB" altLang="zh-CN" b="1" i="0" u="none" strike="noStrike" dirty="0">
                <a:solidFill>
                  <a:srgbClr val="333333"/>
                </a:solidFill>
                <a:effectLst/>
                <a:latin typeface="Open Sans" panose="020B0606030504020204" pitchFamily="34" charset="0"/>
              </a:rPr>
              <a:t>Main idea</a:t>
            </a:r>
            <a:r>
              <a:rPr lang="en-GB" altLang="zh-CN" b="0" i="0" u="none" strike="noStrike" dirty="0">
                <a:solidFill>
                  <a:srgbClr val="333333"/>
                </a:solidFill>
                <a:effectLst/>
                <a:latin typeface="Open Sans" panose="020B0606030504020204" pitchFamily="34" charset="0"/>
              </a:rPr>
              <a:t>: replace the real neuron with the simulated neuron, and check whether the network </a:t>
            </a:r>
            <a:r>
              <a:rPr lang="en-GB" altLang="zh-CN" b="0" i="0" u="none" strike="noStrike" dirty="0" err="1">
                <a:solidFill>
                  <a:srgbClr val="333333"/>
                </a:solidFill>
                <a:effectLst/>
                <a:latin typeface="Open Sans" panose="020B0606030504020204" pitchFamily="34" charset="0"/>
              </a:rPr>
              <a:t>behavior</a:t>
            </a:r>
            <a:r>
              <a:rPr lang="en-GB" altLang="zh-CN" b="0" i="0" u="none" strike="noStrike" dirty="0">
                <a:solidFill>
                  <a:srgbClr val="333333"/>
                </a:solidFill>
                <a:effectLst/>
                <a:latin typeface="Open Sans" panose="020B0606030504020204" pitchFamily="34" charset="0"/>
              </a:rPr>
              <a:t> is preserved</a:t>
            </a:r>
          </a:p>
          <a:p>
            <a:pPr algn="l">
              <a:buFont typeface="Arial" panose="020B0604020202020204" pitchFamily="34" charset="0"/>
              <a:buChar char="•"/>
            </a:pPr>
            <a:r>
              <a:rPr lang="en-GB" altLang="zh-CN" b="1" i="0" u="none" strike="noStrike" dirty="0" err="1">
                <a:solidFill>
                  <a:srgbClr val="333333"/>
                </a:solidFill>
                <a:effectLst/>
                <a:latin typeface="Open Sans" panose="020B0606030504020204" pitchFamily="34" charset="0"/>
              </a:rPr>
              <a:t>Metirc</a:t>
            </a:r>
            <a:r>
              <a:rPr lang="en-GB" altLang="zh-CN" b="0" i="0" u="none" strike="noStrike" dirty="0">
                <a:solidFill>
                  <a:srgbClr val="333333"/>
                </a:solidFill>
                <a:effectLst/>
                <a:latin typeface="Open Sans" panose="020B0606030504020204" pitchFamily="34" charset="0"/>
              </a:rPr>
              <a:t>: Jensen-Shannon Divergence between the perturbed and original model's output logits.</a:t>
            </a:r>
          </a:p>
          <a:p>
            <a:pPr algn="l">
              <a:buFont typeface="Arial" panose="020B0604020202020204" pitchFamily="34" charset="0"/>
              <a:buChar char="•"/>
            </a:pPr>
            <a:r>
              <a:rPr lang="en-GB" altLang="zh-CN" b="0" i="0" u="none" strike="noStrike" dirty="0">
                <a:solidFill>
                  <a:srgbClr val="333333"/>
                </a:solidFill>
                <a:effectLst/>
                <a:latin typeface="Open Sans" panose="020B0606030504020204" pitchFamily="34" charset="0"/>
              </a:rPr>
              <a:t>human </a:t>
            </a:r>
            <a:r>
              <a:rPr lang="en-GB" altLang="zh-CN" b="0" i="0" u="none" strike="noStrike" dirty="0" err="1">
                <a:solidFill>
                  <a:srgbClr val="333333"/>
                </a:solidFill>
                <a:effectLst/>
                <a:latin typeface="Open Sans" panose="020B0606030504020204" pitchFamily="34" charset="0"/>
              </a:rPr>
              <a:t>labelers</a:t>
            </a:r>
            <a:r>
              <a:rPr lang="en-GB" altLang="zh-CN" b="0" i="0" u="none" strike="noStrike" dirty="0">
                <a:solidFill>
                  <a:srgbClr val="333333"/>
                </a:solidFill>
                <a:effectLst/>
                <a:latin typeface="Open Sans" panose="020B0606030504020204" pitchFamily="34" charset="0"/>
              </a:rPr>
              <a:t> rank 5 proposed explanations</a:t>
            </a:r>
          </a:p>
          <a:p>
            <a:pPr algn="l">
              <a:buFont typeface="Arial" panose="020B0604020202020204" pitchFamily="34" charset="0"/>
              <a:buChar char="•"/>
            </a:pPr>
            <a:r>
              <a:rPr lang="en-GB" altLang="zh-CN" b="0" i="0" u="none" strike="noStrike" dirty="0">
                <a:solidFill>
                  <a:srgbClr val="333333"/>
                </a:solidFill>
                <a:effectLst/>
                <a:latin typeface="Open Sans" panose="020B0606030504020204" pitchFamily="34" charset="0"/>
              </a:rPr>
              <a:t>Considering the performance and computational cost, they use correlation scoring as main metric.</a:t>
            </a:r>
          </a:p>
          <a:p>
            <a:pPr algn="l">
              <a:buFont typeface="Arial" panose="020B0604020202020204" pitchFamily="34" charset="0"/>
              <a:buChar char="•"/>
            </a:pPr>
            <a:endParaRPr lang="en-GB" altLang="zh-CN" b="0" i="0" u="none" strike="noStrike" dirty="0">
              <a:solidFill>
                <a:srgbClr val="333333"/>
              </a:solidFill>
              <a:effectLst/>
              <a:latin typeface="Open Sans" panose="020B0606030504020204" pitchFamily="34" charset="0"/>
            </a:endParaRPr>
          </a:p>
          <a:p>
            <a:pPr algn="l">
              <a:buFont typeface="Arial" panose="020B0604020202020204" pitchFamily="34" charset="0"/>
              <a:buChar char="•"/>
            </a:pPr>
            <a:r>
              <a:rPr lang="en-GB" altLang="zh-CN" b="0" i="0" u="none" strike="noStrike" dirty="0">
                <a:solidFill>
                  <a:srgbClr val="333333"/>
                </a:solidFill>
                <a:effectLst/>
                <a:latin typeface="Open Sans" panose="020B0606030504020204" pitchFamily="34" charset="0"/>
              </a:rPr>
              <a:t>Evaluation set</a:t>
            </a:r>
          </a:p>
          <a:p>
            <a:pPr marL="742950" lvl="1" indent="-285750" algn="l">
              <a:buFont typeface="Arial" panose="020B0604020202020204" pitchFamily="34" charset="0"/>
              <a:buChar char="•"/>
            </a:pPr>
            <a:r>
              <a:rPr lang="en-GB" altLang="zh-CN" b="0" i="0" u="none" strike="noStrike" dirty="0">
                <a:solidFill>
                  <a:srgbClr val="333333"/>
                </a:solidFill>
                <a:effectLst/>
                <a:latin typeface="Open Sans" panose="020B0606030504020204" pitchFamily="34" charset="0"/>
              </a:rPr>
              <a:t>Random only: focus on the ability of generalization</a:t>
            </a:r>
          </a:p>
          <a:p>
            <a:pPr marL="742950" lvl="1" indent="-285750" algn="l">
              <a:buFont typeface="Arial" panose="020B0604020202020204" pitchFamily="34" charset="0"/>
              <a:buChar char="•"/>
            </a:pPr>
            <a:r>
              <a:rPr lang="en-GB" altLang="zh-CN" b="0" i="0" u="none" strike="noStrike" dirty="0">
                <a:solidFill>
                  <a:srgbClr val="333333"/>
                </a:solidFill>
                <a:effectLst/>
                <a:latin typeface="Open Sans" panose="020B0606030504020204" pitchFamily="34" charset="0"/>
              </a:rPr>
              <a:t>a mixture of top and random dataset: focus on the core function of neurons, the top here mean the text with higher activations</a:t>
            </a:r>
          </a:p>
        </p:txBody>
      </p:sp>
    </p:spTree>
    <p:extLst>
      <p:ext uri="{BB962C8B-B14F-4D97-AF65-F5344CB8AC3E}">
        <p14:creationId xmlns:p14="http://schemas.microsoft.com/office/powerpoint/2010/main" val="391051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636C6DDE-58E6-50F4-6D4E-D2B3045E2567}"/>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769C4DA5-6480-6286-7253-BD301D1955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FABCB73B-F9BD-EACE-F303-0ED89F65F6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sz="1100" dirty="0"/>
              <a:t>These are some details of experiment.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sz="1100" dirty="0"/>
              <a:t>We use 5 top activation text excerpts in top and random dataset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sz="1100" dirty="0"/>
              <a:t>The top-activation here means the text has at least one token with an extremely large activation value.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sz="1100" dirty="0"/>
              <a:t>If we only use top-activating sequences in the explanation generation prompt, it can yield the best explanation scores</a:t>
            </a:r>
            <a:endParaRPr dirty="0"/>
          </a:p>
        </p:txBody>
      </p:sp>
    </p:spTree>
    <p:extLst>
      <p:ext uri="{BB962C8B-B14F-4D97-AF65-F5344CB8AC3E}">
        <p14:creationId xmlns:p14="http://schemas.microsoft.com/office/powerpoint/2010/main" val="1206091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26DA03C3-8202-ED0D-E78D-6A82661D4D68}"/>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7CEE1E1E-4424-8B2A-BA9D-9C39D59596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CD8433C0-319B-3DC8-1370-1A24709ACE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Here are the results of correlation scoring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where we can see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the random-only scoring, really low, and small proportion of neurons can get a high score in explanation.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Top and Random Scoring, where they mixed 50% top activation texts and 50% random texts, the average score is higher, but still low. The performance is better.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example, in layer 38, the explanation scores are mostly closed to 0 or 0.1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872878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909BB718-E0B5-894E-D3EC-754E58EBAFB1}"/>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470A69FB-82FD-3673-A614-5471967D59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3F305F75-6351-19E4-1BFF-3B7C7873DA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They also discover the consistency of that</a:t>
            </a:r>
            <a:endParaRPr dirty="0"/>
          </a:p>
        </p:txBody>
      </p:sp>
    </p:spTree>
    <p:extLst>
      <p:ext uri="{BB962C8B-B14F-4D97-AF65-F5344CB8AC3E}">
        <p14:creationId xmlns:p14="http://schemas.microsoft.com/office/powerpoint/2010/main" val="3752361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946F8368-A0D5-9D95-5E23-BCBFD9CA1729}"/>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A9C8ADE8-8B97-B87A-E86B-9292AEECD0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9E5DD0D8-4073-7F29-D48A-D4A915D32D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During the experiment, they discover interesting neurons such as neurons focusing on similarity, or phrases related to certainty and confidence, or things done correctly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They also find context-sensitive neurons, such as pattern break neuron and post-typo neuron.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example, a pattern break neuron activates in patterns like this.</a:t>
            </a:r>
            <a:endParaRPr dirty="0"/>
          </a:p>
        </p:txBody>
      </p:sp>
    </p:spTree>
    <p:extLst>
      <p:ext uri="{BB962C8B-B14F-4D97-AF65-F5344CB8AC3E}">
        <p14:creationId xmlns:p14="http://schemas.microsoft.com/office/powerpoint/2010/main" val="335507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51A8A85E-A593-197C-5F9B-629E56C20C26}"/>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7E14BBAF-A19B-B50F-EFCC-424D86A548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449" name="Google Shape;449;g25a78353f55_0_0:notes">
                <a:extLst>
                  <a:ext uri="{FF2B5EF4-FFF2-40B4-BE49-F238E27FC236}">
                    <a16:creationId xmlns:a16="http://schemas.microsoft.com/office/drawing/2014/main" id="{5ACBBFB9-E630-D57C-E0FA-5F06AD541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tLang="zh-CN" sz="1100" dirty="0"/>
                  <a:t>After previous experiments, they find that The typical neurons appeared quite polysemantic.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tLang="zh-CN" sz="1100" dirty="0"/>
                  <a:t>Therefore, Another method that this paper proposed is direction finding, focusing the issue of superposition.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tLang="zh-CN" sz="1100" dirty="0"/>
                  <a:t>What we are looking for is an optimized theta to form an activation that can achieve higher explainer </a:t>
                </a:r>
                <a:r>
                  <a:rPr lang="en-GB" altLang="zh-CN" sz="1100" dirty="0" err="1"/>
                  <a:t>score.And</a:t>
                </a:r>
                <a:r>
                  <a:rPr lang="en-GB" altLang="zh-CN" sz="1100" dirty="0"/>
                  <a:t> the theta here is a linear combination of neurons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tLang="zh-CN" sz="1100" dirty="0"/>
                  <a:t>There are two steps, one is explanation step, where we optimize over explanations by searching for a best explanation on current activation.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tLang="zh-CN" sz="1100" dirty="0"/>
                  <a:t>Secondly, we update the theta, by computing the gradient of the score and perform gradient ascent.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tLang="zh-CN" sz="1100" dirty="0"/>
                  <a:t>done!!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GB" altLang="zh-CN"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tLang="zh-CN" sz="1100" dirty="0"/>
                  <a:t>Note that our correlation score is differentiable with respect to </a:t>
                </a:r>
                <a14:m>
                  <m:oMath xmlns:m="http://schemas.openxmlformats.org/officeDocument/2006/math">
                    <m:r>
                      <a:rPr lang="en-GB" altLang="zh-CN" sz="1100" i="1">
                        <a:latin typeface="Cambria Math" panose="02040503050406030204" pitchFamily="18" charset="0"/>
                        <a:ea typeface="Cambria Math" panose="02040503050406030204" pitchFamily="18" charset="0"/>
                      </a:rPr>
                      <m:t>𝜃</m:t>
                    </m:r>
                  </m:oMath>
                </a14:m>
                <a:r>
                  <a:rPr lang="en-GB" altLang="zh-CN" sz="1100" dirty="0"/>
                  <a:t>, so long as the explanation and simulated values are fixed.</a:t>
                </a:r>
              </a:p>
              <a:p>
                <a:pPr algn="l">
                  <a:buFont typeface="Arial" panose="020B0604020202020204" pitchFamily="34" charset="0"/>
                  <a:buChar char="•"/>
                </a:pPr>
                <a:endParaRPr lang="en-GB" altLang="zh-CN" b="0" i="0" u="none" strike="noStrike" dirty="0">
                  <a:solidFill>
                    <a:srgbClr val="333333"/>
                  </a:solidFill>
                  <a:effectLst/>
                  <a:latin typeface="Open Sans" panose="020B0606030504020204" pitchFamily="34" charset="0"/>
                </a:endParaRPr>
              </a:p>
            </p:txBody>
          </p:sp>
        </mc:Choice>
        <mc:Fallback xmlns="">
          <p:sp>
            <p:nvSpPr>
              <p:cNvPr id="449" name="Google Shape;449;g25a78353f55_0_0:notes">
                <a:extLst>
                  <a:ext uri="{FF2B5EF4-FFF2-40B4-BE49-F238E27FC236}">
                    <a16:creationId xmlns:a16="http://schemas.microsoft.com/office/drawing/2014/main" id="{5ACBBFB9-E630-D57C-E0FA-5F06AD541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altLang="zh-CN" sz="1100" dirty="0"/>
                  <a:t>Note that our correlation score is differentiable with respect to </a:t>
                </a:r>
                <a:r>
                  <a:rPr lang="en-GB" altLang="zh-CN" sz="1100" i="0">
                    <a:latin typeface="Cambria Math" panose="02040503050406030204" pitchFamily="18" charset="0"/>
                    <a:ea typeface="Cambria Math" panose="02040503050406030204" pitchFamily="18" charset="0"/>
                  </a:rPr>
                  <a:t>𝜃</a:t>
                </a:r>
                <a:r>
                  <a:rPr lang="en-GB" altLang="zh-CN" sz="1100" dirty="0"/>
                  <a:t>, so long as the explanation and simulated values are fixed.</a:t>
                </a:r>
              </a:p>
              <a:p>
                <a:pPr algn="l">
                  <a:buFont typeface="Arial" panose="020B0604020202020204" pitchFamily="34" charset="0"/>
                  <a:buChar char="•"/>
                </a:pPr>
                <a:endParaRPr lang="en-GB" altLang="zh-CN" b="0" i="0" u="none" strike="noStrike" dirty="0">
                  <a:solidFill>
                    <a:srgbClr val="333333"/>
                  </a:solidFill>
                  <a:effectLst/>
                  <a:latin typeface="Open Sans" panose="020B0606030504020204" pitchFamily="34" charset="0"/>
                </a:endParaRPr>
              </a:p>
            </p:txBody>
          </p:sp>
        </mc:Fallback>
      </mc:AlternateContent>
    </p:spTree>
    <p:extLst>
      <p:ext uri="{BB962C8B-B14F-4D97-AF65-F5344CB8AC3E}">
        <p14:creationId xmlns:p14="http://schemas.microsoft.com/office/powerpoint/2010/main" val="2543407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5E86BF7A-2E67-DB75-C33A-17E87DA2FACE}"/>
            </a:ext>
          </a:extLst>
        </p:cNvPr>
        <p:cNvGrpSpPr/>
        <p:nvPr/>
      </p:nvGrpSpPr>
      <p:grpSpPr>
        <a:xfrm>
          <a:off x="0" y="0"/>
          <a:ext cx="0" cy="0"/>
          <a:chOff x="0" y="0"/>
          <a:chExt cx="0" cy="0"/>
        </a:xfrm>
      </p:grpSpPr>
      <p:sp>
        <p:nvSpPr>
          <p:cNvPr id="455" name="Google Shape;455;g25a78353f55_0_27912:notes">
            <a:extLst>
              <a:ext uri="{FF2B5EF4-FFF2-40B4-BE49-F238E27FC236}">
                <a16:creationId xmlns:a16="http://schemas.microsoft.com/office/drawing/2014/main" id="{C4F8BBA1-EB61-4DBD-C07F-211ED16E2B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5a78353f55_0_27912:notes">
            <a:extLst>
              <a:ext uri="{FF2B5EF4-FFF2-40B4-BE49-F238E27FC236}">
                <a16:creationId xmlns:a16="http://schemas.microsoft.com/office/drawing/2014/main" id="{602ECDE1-1E9C-F08A-EC81-C6DB6A0AF3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move on to the second paper, discussing the dictionary learning on superposition</a:t>
            </a:r>
            <a:endParaRPr dirty="0"/>
          </a:p>
        </p:txBody>
      </p:sp>
    </p:spTree>
    <p:extLst>
      <p:ext uri="{BB962C8B-B14F-4D97-AF65-F5344CB8AC3E}">
        <p14:creationId xmlns:p14="http://schemas.microsoft.com/office/powerpoint/2010/main" val="3505939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0AFD36ED-D120-D50E-3DED-19C68B532392}"/>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F0B55ABC-3DB1-326A-B267-A7198655AA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2EA9F03D-D140-E109-7AAC-0992C80B3C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sz="1100" b="0" i="0" u="none" strike="noStrike" cap="none" dirty="0">
                <a:solidFill>
                  <a:srgbClr val="000000"/>
                </a:solidFill>
                <a:effectLst/>
                <a:latin typeface="Arial"/>
                <a:ea typeface="Arial"/>
                <a:cs typeface="Arial"/>
                <a:sym typeface="Arial"/>
              </a:rPr>
              <a:t>The research follows the hypothesis of superposition.</a:t>
            </a:r>
          </a:p>
          <a:p>
            <a:r>
              <a:rPr lang="en-GB" altLang="zh-CN" sz="1100" b="0" i="0" u="none" strike="noStrike" cap="none" dirty="0">
                <a:solidFill>
                  <a:srgbClr val="000000"/>
                </a:solidFill>
                <a:effectLst/>
                <a:latin typeface="Arial"/>
                <a:ea typeface="Arial"/>
                <a:cs typeface="Arial"/>
                <a:sym typeface="Arial"/>
              </a:rPr>
              <a:t>A consequence of this is that we should expect the feature directions to form an </a:t>
            </a:r>
            <a:r>
              <a:rPr lang="en-GB" altLang="zh-CN" sz="1100" b="0" i="1" u="none" strike="noStrike" cap="none" dirty="0">
                <a:solidFill>
                  <a:srgbClr val="000000"/>
                </a:solidFill>
                <a:effectLst/>
                <a:latin typeface="Arial"/>
                <a:ea typeface="Arial"/>
                <a:cs typeface="Arial"/>
                <a:sym typeface="Arial"/>
              </a:rPr>
              <a:t>overcomplete basis</a:t>
            </a:r>
            <a:r>
              <a:rPr lang="en-GB" altLang="zh-CN" sz="1100" b="0" i="0" u="none" strike="noStrike" cap="none" dirty="0">
                <a:solidFill>
                  <a:srgbClr val="000000"/>
                </a:solidFill>
                <a:effectLst/>
                <a:latin typeface="Arial"/>
                <a:ea typeface="Arial"/>
                <a:cs typeface="Arial"/>
                <a:sym typeface="Arial"/>
              </a:rPr>
              <a:t>. our decomposition should have more features than neurons.</a:t>
            </a:r>
          </a:p>
          <a:p>
            <a:r>
              <a:rPr lang="en-GB" altLang="zh-CN" sz="1100" b="0" i="0" u="none" strike="noStrike" cap="none" dirty="0">
                <a:solidFill>
                  <a:srgbClr val="000000"/>
                </a:solidFill>
                <a:effectLst/>
                <a:latin typeface="Arial"/>
                <a:ea typeface="Arial"/>
                <a:cs typeface="Arial"/>
                <a:sym typeface="Arial"/>
              </a:rPr>
              <a:t>Plus the feature activations should be </a:t>
            </a:r>
            <a:r>
              <a:rPr lang="en-GB" altLang="zh-CN" sz="1100" b="0" i="1" u="none" strike="noStrike" cap="none" dirty="0">
                <a:solidFill>
                  <a:srgbClr val="000000"/>
                </a:solidFill>
                <a:effectLst/>
                <a:latin typeface="Arial"/>
                <a:ea typeface="Arial"/>
                <a:cs typeface="Arial"/>
                <a:sym typeface="Arial"/>
              </a:rPr>
              <a:t>sparse</a:t>
            </a:r>
            <a:r>
              <a:rPr lang="en-GB" altLang="zh-CN" sz="1100" b="0" i="0" u="none" strike="noStrike" cap="none" dirty="0">
                <a:solidFill>
                  <a:srgbClr val="000000"/>
                </a:solidFill>
                <a:effectLst/>
                <a:latin typeface="Arial"/>
                <a:ea typeface="Arial"/>
                <a:cs typeface="Arial"/>
                <a:sym typeface="Arial"/>
              </a:rPr>
              <a:t>, because sparsity is what enables this kind of noisy simulation. which indicates that most neurons fit the noisy information, while only a few of it activates specific feature</a:t>
            </a:r>
          </a:p>
        </p:txBody>
      </p:sp>
    </p:spTree>
    <p:extLst>
      <p:ext uri="{BB962C8B-B14F-4D97-AF65-F5344CB8AC3E}">
        <p14:creationId xmlns:p14="http://schemas.microsoft.com/office/powerpoint/2010/main" val="257966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5a5b44800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5a5b44800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My presentation follows this structure.</a:t>
            </a:r>
          </a:p>
          <a:p>
            <a:pPr marL="0" lvl="0" indent="0" algn="l" rtl="0">
              <a:spcBef>
                <a:spcPts val="0"/>
              </a:spcBef>
              <a:spcAft>
                <a:spcPts val="0"/>
              </a:spcAft>
              <a:buNone/>
            </a:pPr>
            <a:r>
              <a:rPr lang="en-US" dirty="0"/>
              <a:t>interpretability</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0C5CBD8C-5207-DA27-3183-E9AD0078E8ED}"/>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C6842993-083E-1378-C508-34EBD39EA6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6C13A3C3-299F-83D2-8150-5838D19A99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sz="1100" b="0" i="0" u="none" strike="noStrike" cap="none" dirty="0">
                <a:solidFill>
                  <a:srgbClr val="000000"/>
                </a:solidFill>
                <a:effectLst/>
                <a:latin typeface="Arial"/>
                <a:ea typeface="Arial"/>
                <a:cs typeface="Arial"/>
                <a:sym typeface="Arial"/>
              </a:rPr>
              <a:t>It is </a:t>
            </a:r>
            <a:r>
              <a:rPr lang="en-GB" altLang="zh-CN" sz="1100" b="0" i="0" u="none" strike="noStrike" cap="none" dirty="0" err="1">
                <a:solidFill>
                  <a:srgbClr val="000000"/>
                </a:solidFill>
                <a:effectLst/>
                <a:latin typeface="Arial"/>
                <a:ea typeface="Arial"/>
                <a:cs typeface="Arial"/>
                <a:sym typeface="Arial"/>
              </a:rPr>
              <a:t>kinda</a:t>
            </a:r>
            <a:r>
              <a:rPr lang="en-GB" altLang="zh-CN" sz="1100" b="0" i="0" u="none" strike="noStrike" cap="none" dirty="0">
                <a:solidFill>
                  <a:srgbClr val="000000"/>
                </a:solidFill>
                <a:effectLst/>
                <a:latin typeface="Arial"/>
                <a:ea typeface="Arial"/>
                <a:cs typeface="Arial"/>
                <a:sym typeface="Arial"/>
              </a:rPr>
              <a:t> a continuation after the paper I talked about just now, where they try to find a direction of neurons, defined as a virtual neuron.</a:t>
            </a:r>
          </a:p>
          <a:p>
            <a:r>
              <a:rPr lang="en-GB" altLang="zh-CN" sz="1100" b="0" i="0" u="none" strike="noStrike" cap="none" dirty="0">
                <a:solidFill>
                  <a:srgbClr val="000000"/>
                </a:solidFill>
                <a:effectLst/>
                <a:latin typeface="Arial"/>
                <a:ea typeface="Arial"/>
                <a:cs typeface="Arial"/>
                <a:sym typeface="Arial"/>
              </a:rPr>
              <a:t>And the dictionary / feature here is also a linear combination of neurons. Here’s a simplified example: if we only look at the correlation of neuron1 and neuron2, we can see that, this direction vector is activated specifically for Arabic scripts.</a:t>
            </a:r>
          </a:p>
          <a:p>
            <a:r>
              <a:rPr lang="en-GB" altLang="zh-CN" sz="1100" b="0" i="0" u="none" strike="noStrike" cap="none" dirty="0">
                <a:solidFill>
                  <a:srgbClr val="000000"/>
                </a:solidFill>
                <a:effectLst/>
                <a:latin typeface="Arial"/>
                <a:ea typeface="Arial"/>
                <a:cs typeface="Arial"/>
                <a:sym typeface="Arial"/>
              </a:rPr>
              <a:t>And according to our superposition hypothesis, we have more features, like Arabic features, or base64 encoding features, or Html code features, than neurons. </a:t>
            </a:r>
          </a:p>
          <a:p>
            <a:endParaRPr lang="en-GB" altLang="zh-CN" sz="1100" b="0" i="0" u="none" strike="noStrike" cap="none" dirty="0">
              <a:solidFill>
                <a:srgbClr val="000000"/>
              </a:solidFill>
              <a:effectLst/>
              <a:latin typeface="Arial"/>
              <a:ea typeface="Arial"/>
              <a:cs typeface="Arial"/>
              <a:sym typeface="Arial"/>
            </a:endParaRPr>
          </a:p>
          <a:p>
            <a:endParaRPr lang="en-GB" altLang="zh-CN"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44743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20DF69AB-6943-2B3B-0B23-8A7ABC727A38}"/>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6C7D3B4A-8028-CD23-355C-B3B1D5C826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0BA5BE5C-14D4-1219-8D26-7DB29BAEE0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sz="1100" b="0" i="0" u="none" strike="noStrike" cap="none" dirty="0">
                <a:solidFill>
                  <a:srgbClr val="000000"/>
                </a:solidFill>
                <a:effectLst/>
                <a:latin typeface="Arial"/>
                <a:ea typeface="Arial"/>
                <a:cs typeface="Arial"/>
                <a:sym typeface="Arial"/>
              </a:rPr>
              <a:t>We use sparse autoencoder for the dictionary extraction.</a:t>
            </a:r>
          </a:p>
          <a:p>
            <a:r>
              <a:rPr lang="en-GB" altLang="zh-CN" sz="1100" b="0" i="0" u="none" strike="noStrike" cap="none" dirty="0">
                <a:solidFill>
                  <a:srgbClr val="000000"/>
                </a:solidFill>
                <a:effectLst/>
                <a:latin typeface="Arial"/>
                <a:ea typeface="Arial"/>
                <a:cs typeface="Arial"/>
                <a:sym typeface="Arial"/>
              </a:rPr>
              <a:t>Usually, an autoencoder looks like this, where we encode the input data between input layer and hidden layer, and then decode and rebuild the representation between hidden layer and output layer. </a:t>
            </a:r>
          </a:p>
          <a:p>
            <a:r>
              <a:rPr lang="en-GB" altLang="zh-CN" sz="1100" b="0" i="0" u="none" strike="noStrike" cap="none" dirty="0">
                <a:solidFill>
                  <a:srgbClr val="000000"/>
                </a:solidFill>
                <a:effectLst/>
                <a:latin typeface="Arial"/>
                <a:ea typeface="Arial"/>
                <a:cs typeface="Arial"/>
                <a:sym typeface="Arial"/>
              </a:rPr>
              <a:t>And the number of dimension of hidden layer is commonly less than the dimension of input and output layer.</a:t>
            </a:r>
          </a:p>
          <a:p>
            <a:r>
              <a:rPr lang="en-GB" altLang="zh-CN" sz="1100" b="0" i="0" u="none" strike="noStrike" cap="none" dirty="0">
                <a:solidFill>
                  <a:srgbClr val="000000"/>
                </a:solidFill>
                <a:effectLst/>
                <a:latin typeface="Arial"/>
                <a:ea typeface="Arial"/>
                <a:cs typeface="Arial"/>
                <a:sym typeface="Arial"/>
              </a:rPr>
              <a:t>However, in our case, remember that we want to extract an overcomplete and sparse basis as feature. Therefore, the dimension of hidden layer, which is the features here are more than neurons.</a:t>
            </a:r>
          </a:p>
          <a:p>
            <a:r>
              <a:rPr lang="en-GB" altLang="zh-CN" sz="1100" b="0" i="0" u="none" strike="noStrike" cap="none" dirty="0">
                <a:solidFill>
                  <a:srgbClr val="000000"/>
                </a:solidFill>
                <a:effectLst/>
                <a:latin typeface="Arial"/>
                <a:ea typeface="Arial"/>
                <a:cs typeface="Arial"/>
                <a:sym typeface="Arial"/>
              </a:rPr>
              <a:t>The structure of a sparse autoencoder is a simple MLP, where it has</a:t>
            </a:r>
          </a:p>
          <a:p>
            <a:pPr algn="l">
              <a:buFont typeface="+mj-lt"/>
              <a:buAutoNum type="arabicPeriod"/>
            </a:pPr>
            <a:r>
              <a:rPr lang="en-GB" altLang="zh-CN" b="0" i="0" u="none" strike="noStrike" dirty="0">
                <a:solidFill>
                  <a:srgbClr val="333333"/>
                </a:solidFill>
                <a:effectLst/>
                <a:latin typeface="Open Sans" panose="020B0606030504020204" pitchFamily="34" charset="0"/>
              </a:rPr>
              <a:t>Input layer: take MLP activations from transformers, adjusted with a bias term.</a:t>
            </a:r>
          </a:p>
          <a:p>
            <a:pPr algn="l">
              <a:buFont typeface="+mj-lt"/>
              <a:buAutoNum type="arabicPeriod"/>
            </a:pPr>
            <a:r>
              <a:rPr lang="en-GB" altLang="zh-CN" b="0" i="0" u="none" strike="noStrike" dirty="0">
                <a:solidFill>
                  <a:srgbClr val="333333"/>
                </a:solidFill>
                <a:effectLst/>
                <a:latin typeface="Open Sans" panose="020B0606030504020204" pitchFamily="34" charset="0"/>
              </a:rPr>
              <a:t>Encoder: A linear layer with bias followed by </a:t>
            </a:r>
            <a:r>
              <a:rPr lang="en-GB" altLang="zh-CN" b="0" i="0" u="none" strike="noStrike" dirty="0" err="1">
                <a:solidFill>
                  <a:srgbClr val="333333"/>
                </a:solidFill>
                <a:effectLst/>
                <a:latin typeface="Open Sans" panose="020B0606030504020204" pitchFamily="34" charset="0"/>
              </a:rPr>
              <a:t>ReLU</a:t>
            </a:r>
            <a:r>
              <a:rPr lang="en-GB" altLang="zh-CN" b="0" i="0" u="none" strike="noStrike" dirty="0">
                <a:solidFill>
                  <a:srgbClr val="333333"/>
                </a:solidFill>
                <a:effectLst/>
                <a:latin typeface="Open Sans" panose="020B0606030504020204" pitchFamily="34" charset="0"/>
              </a:rPr>
              <a:t> activation. where </a:t>
            </a:r>
            <a:r>
              <a:rPr lang="en-GB" altLang="zh-CN" b="0" i="0" u="none" strike="noStrike" dirty="0" err="1">
                <a:solidFill>
                  <a:srgbClr val="333333"/>
                </a:solidFill>
                <a:effectLst/>
                <a:latin typeface="Open Sans" panose="020B0606030504020204" pitchFamily="34" charset="0"/>
              </a:rPr>
              <a:t>W_e</a:t>
            </a:r>
            <a:r>
              <a:rPr lang="en-GB" altLang="zh-CN" b="0" i="0" u="none" strike="noStrike" dirty="0">
                <a:solidFill>
                  <a:srgbClr val="333333"/>
                </a:solidFill>
                <a:effectLst/>
                <a:latin typeface="Open Sans" panose="020B0606030504020204" pitchFamily="34" charset="0"/>
              </a:rPr>
              <a:t> is the weight matrix of the encoder and </a:t>
            </a:r>
            <a:r>
              <a:rPr lang="en-GB" altLang="zh-CN" b="0" i="0" u="none" strike="noStrike" dirty="0" err="1">
                <a:solidFill>
                  <a:srgbClr val="333333"/>
                </a:solidFill>
                <a:effectLst/>
                <a:latin typeface="Open Sans" panose="020B0606030504020204" pitchFamily="34" charset="0"/>
              </a:rPr>
              <a:t>b_d</a:t>
            </a:r>
            <a:r>
              <a:rPr lang="en-GB" altLang="zh-CN" b="0" i="0" u="none" strike="noStrike" dirty="0">
                <a:solidFill>
                  <a:srgbClr val="333333"/>
                </a:solidFill>
                <a:effectLst/>
                <a:latin typeface="Open Sans" panose="020B0606030504020204" pitchFamily="34" charset="0"/>
              </a:rPr>
              <a:t>, </a:t>
            </a:r>
            <a:r>
              <a:rPr lang="en-GB" altLang="zh-CN" b="0" i="0" u="none" strike="noStrike" dirty="0" err="1">
                <a:solidFill>
                  <a:srgbClr val="333333"/>
                </a:solidFill>
                <a:effectLst/>
                <a:latin typeface="Open Sans" panose="020B0606030504020204" pitchFamily="34" charset="0"/>
              </a:rPr>
              <a:t>b_e</a:t>
            </a:r>
            <a:r>
              <a:rPr lang="en-GB" altLang="zh-CN" b="0" i="0" u="none" strike="noStrike" dirty="0">
                <a:solidFill>
                  <a:srgbClr val="333333"/>
                </a:solidFill>
                <a:effectLst/>
                <a:latin typeface="Open Sans" panose="020B0606030504020204" pitchFamily="34" charset="0"/>
              </a:rPr>
              <a:t> are pre-encoder and encoder bias. </a:t>
            </a:r>
          </a:p>
          <a:p>
            <a:r>
              <a:rPr lang="en-GB" altLang="zh-CN" b="0" i="0" u="none" strike="noStrike" dirty="0">
                <a:solidFill>
                  <a:srgbClr val="333333"/>
                </a:solidFill>
                <a:effectLst/>
                <a:latin typeface="Open Sans" panose="020B0606030504020204" pitchFamily="34" charset="0"/>
              </a:rPr>
              <a:t>Decoder: Another linear layer with bias to reconstruct the input. </a:t>
            </a:r>
            <a:r>
              <a:rPr lang="en-GB" altLang="zh-CN" sz="1100" b="0" i="0" u="none" strike="noStrike" cap="none" dirty="0">
                <a:solidFill>
                  <a:srgbClr val="000000"/>
                </a:solidFill>
                <a:effectLst/>
                <a:latin typeface="Arial"/>
                <a:ea typeface="Arial"/>
                <a:cs typeface="Arial"/>
                <a:sym typeface="Arial"/>
              </a:rPr>
              <a:t>And the dictionary/feature that we extract is the column vectors of the weight of decoder.</a:t>
            </a:r>
          </a:p>
          <a:p>
            <a:endParaRPr lang="en-GB" altLang="zh-CN"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80760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E17C3AF4-7710-D659-7678-68FDE525F1E0}"/>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C6FA0E4A-F375-FC30-F786-4ABCFAC56C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AF1E3FF0-4308-9F87-07A8-45D808DAAA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en-GB" altLang="zh-CN" b="0" i="0" u="none" strike="noStrike" dirty="0">
                <a:solidFill>
                  <a:srgbClr val="333333"/>
                </a:solidFill>
                <a:effectLst/>
                <a:latin typeface="Open Sans" panose="020B0606030504020204" pitchFamily="34" charset="0"/>
              </a:rPr>
              <a:t>The subject model that we are trying to explain is a toy model that we have discussed in the previous sessions, which is a single-layer transformer, and its architecture can be seen in this picture. The advantages of using this toy model are, firstly </a:t>
            </a:r>
          </a:p>
        </p:txBody>
      </p:sp>
    </p:spTree>
    <p:extLst>
      <p:ext uri="{BB962C8B-B14F-4D97-AF65-F5344CB8AC3E}">
        <p14:creationId xmlns:p14="http://schemas.microsoft.com/office/powerpoint/2010/main" val="2788194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A2514C0D-64A5-CB64-4DF5-A332F2DE6248}"/>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E77519A4-105D-C2EC-3F73-45A1DADB14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EB433AB6-A221-D8E1-09AE-011667D231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sz="1600" dirty="0"/>
              <a:t>Here is the overview set up of two models</a:t>
            </a:r>
          </a:p>
          <a:p>
            <a:r>
              <a:rPr lang="en-GB" altLang="zh-CN" sz="1600" dirty="0"/>
              <a:t>Training parameters</a:t>
            </a:r>
          </a:p>
          <a:p>
            <a:pPr marL="742950" lvl="1" indent="-285750" algn="l"/>
            <a:r>
              <a:rPr lang="en-GB" altLang="zh-CN" sz="1600" dirty="0"/>
              <a:t>Loss: MSE with L1 regularization, to enhance sparsity of hidden state</a:t>
            </a:r>
          </a:p>
          <a:p>
            <a:pPr marL="742950" lvl="1" indent="-285750" algn="l"/>
            <a:r>
              <a:rPr lang="en-GB" altLang="zh-CN" sz="1600" dirty="0"/>
              <a:t>Optimizer: Adam</a:t>
            </a:r>
          </a:p>
          <a:p>
            <a:pPr algn="l">
              <a:buFont typeface="+mj-lt"/>
              <a:buAutoNum type="arabicPeriod"/>
            </a:pPr>
            <a:r>
              <a:rPr lang="en-GB" altLang="zh-CN" b="0" i="0" u="none" strike="noStrike" dirty="0">
                <a:solidFill>
                  <a:srgbClr val="333333"/>
                </a:solidFill>
                <a:effectLst/>
                <a:latin typeface="Open Sans" panose="020B0606030504020204" pitchFamily="34" charset="0"/>
              </a:rPr>
              <a:t>Mainly focus on expansion factor as 8, which is 4096 features we are going to decompose, and L1 coefficient as 0.01, as shown in this table, the A/1 run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GB" altLang="zh-CN" sz="1100" dirty="0"/>
              <a:t>and for the training strategy: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GB" altLang="zh-CN" sz="1100" dirty="0"/>
              <a:t>“Resampling” dead neurons</a:t>
            </a:r>
            <a:r>
              <a:rPr lang="zh-CN" altLang="en-US" sz="1100" dirty="0"/>
              <a:t>：</a:t>
            </a:r>
            <a:r>
              <a:rPr lang="en-GB" altLang="zh-CN" dirty="0">
                <a:solidFill>
                  <a:srgbClr val="0E0E0E"/>
                </a:solidFill>
                <a:effectLst/>
                <a:latin typeface=".AppleSystemUIFont"/>
              </a:rPr>
              <a:t>Find dead neurons during training, reinitialize them using inputs with high autoencoder loss, normalize their weights, and reset optimizer parameters to avoid disrupting the network.</a:t>
            </a: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026967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C3D0EDC0-0367-E0A6-DAC6-AC2FF00DEB3F}"/>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A3253093-545B-5C6E-BB14-236E0DFC6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C819FB18-83ED-14B2-332E-C63034F05F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en-GB" altLang="zh-CN" b="0" i="0" u="none" strike="noStrike" dirty="0">
                <a:solidFill>
                  <a:srgbClr val="333333"/>
                </a:solidFill>
                <a:effectLst/>
                <a:latin typeface="Open Sans" panose="020B0606030504020204" pitchFamily="34" charset="0"/>
              </a:rPr>
              <a:t>There are two stages.</a:t>
            </a:r>
          </a:p>
          <a:p>
            <a:pPr algn="l">
              <a:buFont typeface="+mj-lt"/>
              <a:buAutoNum type="arabicPeriod"/>
            </a:pPr>
            <a:r>
              <a:rPr lang="en-GB" altLang="zh-CN" b="0" i="0" u="none" strike="noStrike" dirty="0">
                <a:solidFill>
                  <a:srgbClr val="333333"/>
                </a:solidFill>
                <a:effectLst/>
                <a:latin typeface="Open Sans" panose="020B0606030504020204" pitchFamily="34" charset="0"/>
              </a:rPr>
              <a:t>Train auto encoder to get dictionary D = \{d_1, ..., </a:t>
            </a:r>
            <a:r>
              <a:rPr lang="en-GB" altLang="zh-CN" b="0" i="0" u="none" strike="noStrike" dirty="0" err="1">
                <a:solidFill>
                  <a:srgbClr val="333333"/>
                </a:solidFill>
                <a:effectLst/>
                <a:latin typeface="Open Sans" panose="020B0606030504020204" pitchFamily="34" charset="0"/>
              </a:rPr>
              <a:t>d_n</a:t>
            </a:r>
            <a:r>
              <a:rPr lang="en-GB" altLang="zh-CN" b="0" i="0" u="none" strike="noStrike" dirty="0">
                <a:solidFill>
                  <a:srgbClr val="333333"/>
                </a:solidFill>
                <a:effectLst/>
                <a:latin typeface="Open Sans" panose="020B0606030504020204" pitchFamily="34" charset="0"/>
              </a:rPr>
              <a:t>\}</a:t>
            </a:r>
          </a:p>
          <a:p>
            <a:pPr marL="742950" lvl="1" indent="-285750" algn="l">
              <a:buFont typeface="+mj-lt"/>
              <a:buAutoNum type="arabicPeriod"/>
            </a:pPr>
            <a:r>
              <a:rPr lang="en-GB" altLang="zh-CN" b="0" i="0" u="none" strike="noStrike" dirty="0">
                <a:solidFill>
                  <a:srgbClr val="333333"/>
                </a:solidFill>
                <a:effectLst/>
                <a:latin typeface="Open Sans" panose="020B0606030504020204" pitchFamily="34" charset="0"/>
              </a:rPr>
              <a:t>train the auto encoder on activations x, where the auto encoder will try to rebuild the activations through higher hidden dimensions.</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GB" altLang="zh-CN" b="0" i="0" u="none" strike="noStrike" dirty="0">
                <a:solidFill>
                  <a:srgbClr val="333333"/>
                </a:solidFill>
                <a:effectLst/>
                <a:latin typeface="Open Sans" panose="020B0606030504020204" pitchFamily="34" charset="0"/>
              </a:rPr>
              <a:t>By minimizing the MSE of rebuilt activation \hat{x} , we extract the </a:t>
            </a:r>
            <a:r>
              <a:rPr lang="en-GB" altLang="zh-CN" b="0" i="0" u="none" strike="noStrike" dirty="0" err="1">
                <a:solidFill>
                  <a:srgbClr val="333333"/>
                </a:solidFill>
                <a:effectLst/>
                <a:latin typeface="Open Sans" panose="020B0606030504020204" pitchFamily="34" charset="0"/>
              </a:rPr>
              <a:t>d_i</a:t>
            </a:r>
            <a:r>
              <a:rPr lang="en-GB" altLang="zh-CN" b="0" i="0" u="none" strike="noStrike" dirty="0">
                <a:solidFill>
                  <a:srgbClr val="333333"/>
                </a:solidFill>
                <a:effectLst/>
                <a:latin typeface="Open Sans" panose="020B0606030504020204" pitchFamily="34" charset="0"/>
              </a:rPr>
              <a:t> of auto encoder as dictionary (a set of combinations of neurons -&gt; features / basis vectors of neurons)</a:t>
            </a:r>
            <a:r>
              <a:rPr lang="zh-CN" altLang="en-US" b="0" i="0" u="none" strike="noStrike" dirty="0">
                <a:solidFill>
                  <a:srgbClr val="333333"/>
                </a:solidFill>
                <a:effectLst/>
                <a:latin typeface="Open Sans" panose="020B0606030504020204" pitchFamily="34" charset="0"/>
              </a:rPr>
              <a:t> </a:t>
            </a:r>
            <a:r>
              <a:rPr lang="en-US" altLang="zh-CN" b="0" i="0" u="none" strike="noStrike" dirty="0">
                <a:solidFill>
                  <a:srgbClr val="333333"/>
                </a:solidFill>
                <a:effectLst/>
                <a:latin typeface="Open Sans" panose="020B0606030504020204" pitchFamily="34" charset="0"/>
              </a:rPr>
              <a:t>the MSE loss here can measure how much </a:t>
            </a:r>
            <a:r>
              <a:rPr lang="en-GB" altLang="zh-CN" sz="1100" b="0" i="0" u="none" strike="noStrike" dirty="0">
                <a:solidFill>
                  <a:srgbClr val="333333"/>
                </a:solidFill>
                <a:effectLst/>
                <a:latin typeface="Open Sans" panose="020B0606030504020204" pitchFamily="34" charset="0"/>
              </a:rPr>
              <a:t>t</a:t>
            </a:r>
            <a:r>
              <a:rPr lang="en-GB" altLang="zh-CN" sz="1100" dirty="0"/>
              <a:t>he features explain a significant portion of the functionality of the MLP layer.</a:t>
            </a:r>
            <a:endParaRPr lang="en-GB" altLang="zh-CN" b="0" i="0" u="none" strike="noStrike" dirty="0">
              <a:solidFill>
                <a:srgbClr val="333333"/>
              </a:solidFill>
              <a:effectLst/>
              <a:latin typeface="Open Sans" panose="020B0606030504020204" pitchFamily="34" charset="0"/>
            </a:endParaRPr>
          </a:p>
          <a:p>
            <a:pPr algn="l">
              <a:buFont typeface="+mj-lt"/>
              <a:buAutoNum type="arabicPeriod"/>
            </a:pPr>
            <a:r>
              <a:rPr lang="en-GB" altLang="zh-CN" b="0" i="0" u="none" strike="noStrike" dirty="0">
                <a:solidFill>
                  <a:srgbClr val="333333"/>
                </a:solidFill>
                <a:effectLst/>
                <a:latin typeface="Open Sans" panose="020B0606030504020204" pitchFamily="34" charset="0"/>
              </a:rPr>
              <a:t>Apply dictionary for </a:t>
            </a:r>
            <a:r>
              <a:rPr lang="en-GB" altLang="zh-CN" b="0" i="0" u="none" strike="noStrike" dirty="0" err="1">
                <a:solidFill>
                  <a:srgbClr val="333333"/>
                </a:solidFill>
                <a:effectLst/>
                <a:latin typeface="Open Sans" panose="020B0606030504020204" pitchFamily="34" charset="0"/>
              </a:rPr>
              <a:t>explaing</a:t>
            </a:r>
            <a:r>
              <a:rPr lang="en-GB" altLang="zh-CN" b="0" i="0" u="none" strike="noStrike" dirty="0">
                <a:solidFill>
                  <a:srgbClr val="333333"/>
                </a:solidFill>
                <a:effectLst/>
                <a:latin typeface="Open Sans" panose="020B0606030504020204" pitchFamily="34" charset="0"/>
              </a:rPr>
              <a:t> the MLP layer of Transformer</a:t>
            </a:r>
          </a:p>
          <a:p>
            <a:pPr marL="742950" lvl="1" indent="-285750" algn="l">
              <a:buFont typeface="+mj-lt"/>
              <a:buAutoNum type="arabicPeriod"/>
            </a:pPr>
            <a:r>
              <a:rPr lang="en-GB" altLang="zh-CN" b="0" i="0" u="none" strike="noStrike" dirty="0">
                <a:solidFill>
                  <a:srgbClr val="333333"/>
                </a:solidFill>
                <a:effectLst/>
                <a:latin typeface="Open Sans" panose="020B0606030504020204" pitchFamily="34" charset="0"/>
              </a:rPr>
              <a:t>For each token, Transformer produces an activation vector x</a:t>
            </a:r>
          </a:p>
          <a:p>
            <a:pPr marL="742950" lvl="1" indent="-285750" algn="l">
              <a:buFont typeface="+mj-lt"/>
              <a:buAutoNum type="arabicPeriod"/>
            </a:pPr>
            <a:r>
              <a:rPr lang="en-GB" altLang="zh-CN" b="0" i="0" u="none" strike="noStrike" dirty="0">
                <a:solidFill>
                  <a:srgbClr val="333333"/>
                </a:solidFill>
                <a:effectLst/>
                <a:latin typeface="Open Sans" panose="020B0606030504020204" pitchFamily="34" charset="0"/>
              </a:rPr>
              <a:t>Compute activation encoding f(x) by encoder of sparse auto encoder</a:t>
            </a:r>
          </a:p>
          <a:p>
            <a:pPr marL="742950" lvl="1" indent="-285750" algn="l">
              <a:buFont typeface="+mj-lt"/>
              <a:buAutoNum type="arabicPeriod"/>
            </a:pPr>
            <a:r>
              <a:rPr lang="en-GB" altLang="zh-CN" b="0" i="0" u="none" strike="noStrike" dirty="0">
                <a:solidFill>
                  <a:srgbClr val="333333"/>
                </a:solidFill>
                <a:effectLst/>
                <a:latin typeface="Open Sans" panose="020B0606030504020204" pitchFamily="34" charset="0"/>
              </a:rPr>
              <a:t>Where </a:t>
            </a:r>
            <a:r>
              <a:rPr lang="en-GB" altLang="zh-CN" b="0" i="0" u="none" strike="noStrike" dirty="0" err="1">
                <a:solidFill>
                  <a:srgbClr val="333333"/>
                </a:solidFill>
                <a:effectLst/>
                <a:latin typeface="Open Sans" panose="020B0606030504020204" pitchFamily="34" charset="0"/>
              </a:rPr>
              <a:t>f_i</a:t>
            </a:r>
            <a:r>
              <a:rPr lang="en-GB" altLang="zh-CN" b="0" i="0" u="none" strike="noStrike" dirty="0">
                <a:solidFill>
                  <a:srgbClr val="333333"/>
                </a:solidFill>
                <a:effectLst/>
                <a:latin typeface="Open Sans" panose="020B0606030504020204" pitchFamily="34" charset="0"/>
              </a:rPr>
              <a:t>(x) is the activation corresponding to the </a:t>
            </a:r>
            <a:r>
              <a:rPr lang="en-GB" altLang="zh-CN" b="0" i="0" u="none" strike="noStrike" dirty="0" err="1">
                <a:solidFill>
                  <a:srgbClr val="333333"/>
                </a:solidFill>
                <a:effectLst/>
                <a:latin typeface="Open Sans" panose="020B0606030504020204" pitchFamily="34" charset="0"/>
              </a:rPr>
              <a:t>i-th</a:t>
            </a:r>
            <a:r>
              <a:rPr lang="en-GB" altLang="zh-CN" b="0" i="0" u="none" strike="noStrike" dirty="0">
                <a:solidFill>
                  <a:srgbClr val="333333"/>
                </a:solidFill>
                <a:effectLst/>
                <a:latin typeface="Open Sans" panose="020B0606030504020204" pitchFamily="34" charset="0"/>
              </a:rPr>
              <a:t> direction of dictionary </a:t>
            </a:r>
            <a:r>
              <a:rPr lang="en-GB" altLang="zh-CN" b="0" i="0" u="none" strike="noStrike" dirty="0" err="1">
                <a:solidFill>
                  <a:srgbClr val="333333"/>
                </a:solidFill>
                <a:effectLst/>
                <a:latin typeface="Open Sans" panose="020B0606030504020204" pitchFamily="34" charset="0"/>
              </a:rPr>
              <a:t>d_i</a:t>
            </a:r>
            <a:endParaRPr lang="en-GB" altLang="zh-CN" b="0" i="0" u="none" strike="noStrike" dirty="0">
              <a:solidFill>
                <a:srgbClr val="333333"/>
              </a:solidFill>
              <a:effectLst/>
              <a:latin typeface="Open Sans" panose="020B0606030504020204" pitchFamily="34" charset="0"/>
            </a:endParaRPr>
          </a:p>
          <a:p>
            <a:pPr marL="742950" lvl="1" indent="-285750" algn="l">
              <a:buFont typeface="+mj-lt"/>
              <a:buAutoNum type="arabicPeriod"/>
            </a:pPr>
            <a:r>
              <a:rPr lang="en-GB" altLang="zh-CN" b="0" i="0" u="none" strike="noStrike" dirty="0">
                <a:solidFill>
                  <a:srgbClr val="333333"/>
                </a:solidFill>
                <a:effectLst/>
                <a:latin typeface="Open Sans" panose="020B0606030504020204" pitchFamily="34" charset="0"/>
              </a:rPr>
              <a:t>Explain activation patterns based on f(x), the higher the </a:t>
            </a:r>
            <a:r>
              <a:rPr lang="en-GB" altLang="zh-CN" b="0" i="0" u="none" strike="noStrike" dirty="0" err="1">
                <a:solidFill>
                  <a:srgbClr val="333333"/>
                </a:solidFill>
                <a:effectLst/>
                <a:latin typeface="Open Sans" panose="020B0606030504020204" pitchFamily="34" charset="0"/>
              </a:rPr>
              <a:t>f_i</a:t>
            </a:r>
            <a:r>
              <a:rPr lang="en-GB" altLang="zh-CN" b="0" i="0" u="none" strike="noStrike" dirty="0">
                <a:solidFill>
                  <a:srgbClr val="333333"/>
                </a:solidFill>
                <a:effectLst/>
                <a:latin typeface="Open Sans" panose="020B0606030504020204" pitchFamily="34" charset="0"/>
              </a:rPr>
              <a:t>(x), the more important the </a:t>
            </a:r>
            <a:r>
              <a:rPr lang="en-GB" altLang="zh-CN" b="0" i="0" u="none" strike="noStrike" dirty="0" err="1">
                <a:solidFill>
                  <a:srgbClr val="333333"/>
                </a:solidFill>
                <a:effectLst/>
                <a:latin typeface="Open Sans" panose="020B0606030504020204" pitchFamily="34" charset="0"/>
              </a:rPr>
              <a:t>i-th</a:t>
            </a:r>
            <a:r>
              <a:rPr lang="en-GB" altLang="zh-CN" b="0" i="0" u="none" strike="noStrike" dirty="0">
                <a:solidFill>
                  <a:srgbClr val="333333"/>
                </a:solidFill>
                <a:effectLst/>
                <a:latin typeface="Open Sans" panose="020B0606030504020204" pitchFamily="34" charset="0"/>
              </a:rPr>
              <a:t> feature </a:t>
            </a:r>
            <a:r>
              <a:rPr lang="en-GB" altLang="zh-CN" b="0" i="0" u="none" strike="noStrike" dirty="0" err="1">
                <a:solidFill>
                  <a:srgbClr val="333333"/>
                </a:solidFill>
                <a:effectLst/>
                <a:latin typeface="Open Sans" panose="020B0606030504020204" pitchFamily="34" charset="0"/>
              </a:rPr>
              <a:t>d_i</a:t>
            </a:r>
            <a:r>
              <a:rPr lang="en-GB" altLang="zh-CN" b="0" i="0" u="none" strike="noStrike" dirty="0">
                <a:solidFill>
                  <a:srgbClr val="333333"/>
                </a:solidFill>
                <a:effectLst/>
                <a:latin typeface="Open Sans" panose="020B0606030504020204" pitchFamily="34" charset="0"/>
              </a:rPr>
              <a:t> is.</a:t>
            </a:r>
          </a:p>
          <a:p>
            <a:pPr marL="1143000" lvl="2" indent="-228600" algn="l">
              <a:buFont typeface="+mj-lt"/>
              <a:buAutoNum type="arabicPeriod"/>
            </a:pPr>
            <a:r>
              <a:rPr lang="en-GB" altLang="zh-CN" b="0" i="0" u="none" strike="noStrike" dirty="0">
                <a:solidFill>
                  <a:srgbClr val="333333"/>
                </a:solidFill>
                <a:effectLst/>
                <a:latin typeface="Open Sans" panose="020B0606030504020204" pitchFamily="34" charset="0"/>
              </a:rPr>
              <a:t>Why? See</a:t>
            </a:r>
            <a:r>
              <a:rPr lang="zh-CN" altLang="en-US" b="0" i="0" u="none" strike="noStrike" dirty="0">
                <a:solidFill>
                  <a:srgbClr val="333333"/>
                </a:solidFill>
                <a:effectLst/>
                <a:latin typeface="Open Sans" panose="020B0606030504020204" pitchFamily="34" charset="0"/>
              </a:rPr>
              <a:t>！</a:t>
            </a:r>
            <a:r>
              <a:rPr lang="en-GB" altLang="zh-CN" b="0" i="0" u="none" strike="noStrike" dirty="0">
                <a:solidFill>
                  <a:srgbClr val="333333"/>
                </a:solidFill>
                <a:effectLst/>
                <a:latin typeface="Open Sans" panose="020B0606030504020204" pitchFamily="34" charset="0"/>
              </a:rPr>
              <a:t> the activation encoding here is served as weights of feature </a:t>
            </a:r>
            <a:r>
              <a:rPr lang="en-GB" altLang="zh-CN" b="0" i="0" u="none" strike="noStrike" dirty="0" err="1">
                <a:solidFill>
                  <a:srgbClr val="333333"/>
                </a:solidFill>
                <a:effectLst/>
                <a:latin typeface="Open Sans" panose="020B0606030504020204" pitchFamily="34" charset="0"/>
              </a:rPr>
              <a:t>d_i</a:t>
            </a:r>
            <a:r>
              <a:rPr lang="en-GB" altLang="zh-CN" b="0" i="0" u="none" strike="noStrike" dirty="0">
                <a:solidFill>
                  <a:srgbClr val="333333"/>
                </a:solidFill>
                <a:effectLst/>
                <a:latin typeface="Open Sans" panose="020B0606030504020204" pitchFamily="34" charset="0"/>
              </a:rPr>
              <a:t>. If the </a:t>
            </a:r>
            <a:r>
              <a:rPr lang="en-GB" altLang="zh-CN" b="0" i="0" u="none" strike="noStrike" dirty="0" err="1">
                <a:solidFill>
                  <a:srgbClr val="333333"/>
                </a:solidFill>
                <a:effectLst/>
                <a:latin typeface="Open Sans" panose="020B0606030504020204" pitchFamily="34" charset="0"/>
              </a:rPr>
              <a:t>f_i</a:t>
            </a:r>
            <a:r>
              <a:rPr lang="en-GB" altLang="zh-CN" b="0" i="0" u="none" strike="noStrike" dirty="0">
                <a:solidFill>
                  <a:srgbClr val="333333"/>
                </a:solidFill>
                <a:effectLst/>
                <a:latin typeface="Open Sans" panose="020B0606030504020204" pitchFamily="34" charset="0"/>
              </a:rPr>
              <a:t>(x) is greater than others significantly , it means, when the sparse auto encoder tries to reconstruct the activation vector </a:t>
            </a:r>
            <a:r>
              <a:rPr lang="en-GB" altLang="zh-CN" b="0" i="0" u="none" strike="noStrike" dirty="0" err="1">
                <a:solidFill>
                  <a:srgbClr val="333333"/>
                </a:solidFill>
                <a:effectLst/>
                <a:latin typeface="Open Sans" panose="020B0606030504020204" pitchFamily="34" charset="0"/>
              </a:rPr>
              <a:t>x^j</a:t>
            </a:r>
            <a:r>
              <a:rPr lang="en-GB" altLang="zh-CN" b="0" i="0" u="none" strike="noStrike" dirty="0">
                <a:solidFill>
                  <a:srgbClr val="333333"/>
                </a:solidFill>
                <a:effectLst/>
                <a:latin typeface="Open Sans" panose="020B0606030504020204" pitchFamily="34" charset="0"/>
              </a:rPr>
              <a:t>, this </a:t>
            </a:r>
            <a:r>
              <a:rPr lang="en-GB" altLang="zh-CN" b="0" i="0" u="none" strike="noStrike" dirty="0" err="1">
                <a:solidFill>
                  <a:srgbClr val="333333"/>
                </a:solidFill>
                <a:effectLst/>
                <a:latin typeface="Open Sans" panose="020B0606030504020204" pitchFamily="34" charset="0"/>
              </a:rPr>
              <a:t>i-th</a:t>
            </a:r>
            <a:r>
              <a:rPr lang="en-GB" altLang="zh-CN" b="0" i="0" u="none" strike="noStrike" dirty="0">
                <a:solidFill>
                  <a:srgbClr val="333333"/>
                </a:solidFill>
                <a:effectLst/>
                <a:latin typeface="Open Sans" panose="020B0606030504020204" pitchFamily="34" charset="0"/>
              </a:rPr>
              <a:t> feature plays an important role in it.</a:t>
            </a:r>
          </a:p>
          <a:p>
            <a:pPr marL="742950" lvl="1" indent="-285750" algn="l">
              <a:buFont typeface="+mj-lt"/>
              <a:buAutoNum type="arabicPeriod"/>
            </a:pPr>
            <a:r>
              <a:rPr lang="en-GB" altLang="zh-CN" b="0" i="0" u="none" strike="noStrike" dirty="0">
                <a:solidFill>
                  <a:srgbClr val="333333"/>
                </a:solidFill>
                <a:effectLst/>
                <a:latin typeface="Open Sans" panose="020B0606030504020204" pitchFamily="34" charset="0"/>
              </a:rPr>
              <a:t>Verify the effect of </a:t>
            </a:r>
            <a:r>
              <a:rPr lang="en-GB" altLang="zh-CN" b="0" i="0" u="none" strike="noStrike" dirty="0" err="1">
                <a:solidFill>
                  <a:srgbClr val="333333"/>
                </a:solidFill>
                <a:effectLst/>
                <a:latin typeface="Open Sans" panose="020B0606030504020204" pitchFamily="34" charset="0"/>
              </a:rPr>
              <a:t>f_i</a:t>
            </a:r>
            <a:r>
              <a:rPr lang="en-GB" altLang="zh-CN" b="0" i="0" u="none" strike="noStrike" dirty="0">
                <a:solidFill>
                  <a:srgbClr val="333333"/>
                </a:solidFill>
                <a:effectLst/>
                <a:latin typeface="Open Sans" panose="020B0606030504020204" pitchFamily="34" charset="0"/>
              </a:rPr>
              <a:t>(x) and \hat{</a:t>
            </a:r>
            <a:r>
              <a:rPr lang="en-GB" altLang="zh-CN" b="0" i="0" u="none" strike="noStrike" dirty="0" err="1">
                <a:solidFill>
                  <a:srgbClr val="333333"/>
                </a:solidFill>
                <a:effectLst/>
                <a:latin typeface="Open Sans" panose="020B0606030504020204" pitchFamily="34" charset="0"/>
              </a:rPr>
              <a:t>x^j</a:t>
            </a:r>
            <a:r>
              <a:rPr lang="en-GB" altLang="zh-CN" b="0" i="0" u="none" strike="noStrike" dirty="0">
                <a:solidFill>
                  <a:srgbClr val="333333"/>
                </a:solidFill>
                <a:effectLst/>
                <a:latin typeface="Open Sans" panose="020B0606030504020204" pitchFamily="34" charset="0"/>
              </a:rPr>
              <a:t>} to final logits and intermediate representation of Transformer.</a:t>
            </a: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412111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71236194-DC39-8A01-3843-0219F18DACFE}"/>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40338A16-8A1B-B9B7-5C39-8E08C4D2AA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D8BC80F9-13DF-BCA8-ABAF-2BDEC235E7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tLang="zh-CN" dirty="0">
                <a:solidFill>
                  <a:srgbClr val="0E0E0E"/>
                </a:solidFill>
                <a:effectLst/>
                <a:latin typeface=".AppleSystemUIFont"/>
              </a:rPr>
              <a:t>If you still feel confused about it, I have a simple example here.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tLang="zh-CN" dirty="0">
                <a:solidFill>
                  <a:srgbClr val="0E0E0E"/>
                </a:solidFill>
                <a:effectLst/>
                <a:latin typeface=".AppleSystemUIFont"/>
              </a:rPr>
              <a:t>After training the sparse autoencoder, by minimizing the reconstruction error of rebuilt activation, we extract the Dictionary here, which is actually the column vector of decoder’s weights, every column vector is seen as a feature here.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tLang="zh-CN" dirty="0">
                <a:solidFill>
                  <a:srgbClr val="0E0E0E"/>
                </a:solidFill>
                <a:effectLst/>
                <a:latin typeface=".AppleSystemUIFont"/>
              </a:rPr>
              <a:t>Let's say the feature dimension is simply set to 3. And feature 1 activates for Bands stuff, and feature 2 and 3 focus on </a:t>
            </a:r>
            <a:r>
              <a:rPr lang="en-GB" altLang="zh-CN" dirty="0" err="1">
                <a:solidFill>
                  <a:srgbClr val="0E0E0E"/>
                </a:solidFill>
                <a:effectLst/>
                <a:latin typeface=".AppleSystemUIFont"/>
              </a:rPr>
              <a:t>british</a:t>
            </a:r>
            <a:r>
              <a:rPr lang="en-GB" altLang="zh-CN" dirty="0">
                <a:solidFill>
                  <a:srgbClr val="0E0E0E"/>
                </a:solidFill>
                <a:effectLst/>
                <a:latin typeface=".AppleSystemUIFont"/>
              </a:rPr>
              <a:t> culture and royal terms respectively.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tLang="zh-CN" dirty="0">
                <a:solidFill>
                  <a:srgbClr val="0E0E0E"/>
                </a:solidFill>
                <a:effectLst/>
                <a:latin typeface=".AppleSystemUIFont"/>
              </a:rPr>
              <a:t>Assume we input the token “</a:t>
            </a:r>
            <a:r>
              <a:rPr lang="en-GB" altLang="zh-CN" dirty="0" err="1">
                <a:solidFill>
                  <a:srgbClr val="0E0E0E"/>
                </a:solidFill>
                <a:effectLst/>
                <a:latin typeface=".AppleSystemUIFont"/>
              </a:rPr>
              <a:t>queen”into</a:t>
            </a:r>
            <a:r>
              <a:rPr lang="en-GB" altLang="zh-CN" dirty="0">
                <a:solidFill>
                  <a:srgbClr val="0E0E0E"/>
                </a:solidFill>
                <a:effectLst/>
                <a:latin typeface=".AppleSystemUIFont"/>
              </a:rPr>
              <a:t> the Transformer, and this activation vector is what we get from the MLP layer.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tLang="zh-CN" dirty="0">
                <a:solidFill>
                  <a:srgbClr val="0E0E0E"/>
                </a:solidFill>
                <a:effectLst/>
                <a:latin typeface=".AppleSystemUIFont"/>
              </a:rPr>
              <a:t>Then we input it to the encoder here, like I just said in the last page, the encoding vector f(x) serves as the weights of features.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tLang="zh-CN" dirty="0">
                <a:solidFill>
                  <a:srgbClr val="0E0E0E"/>
                </a:solidFill>
                <a:effectLst/>
                <a:latin typeface=".AppleSystemUIFont"/>
              </a:rPr>
              <a:t>So we can say that the “Band” feature is strongly activated among all, indicating “Queen” is associated with band.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ltLang="zh-CN" dirty="0">
                <a:solidFill>
                  <a:srgbClr val="0E0E0E"/>
                </a:solidFill>
                <a:effectLst/>
                <a:latin typeface=".AppleSystemUIFont"/>
              </a:rPr>
              <a:t>This is a simple example of the dictionary learning process by the autoencoder, the paper also propose a lot of analysis method after this.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altLang="zh-CN" dirty="0">
              <a:solidFill>
                <a:srgbClr val="0E0E0E"/>
              </a:solidFill>
              <a:effectLst/>
              <a:latin typeface=".AppleSystemUIFont"/>
            </a:endParaRPr>
          </a:p>
          <a:p>
            <a:endParaRPr lang="en-GB" altLang="zh-CN"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600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E62CDC58-B032-3514-2B30-EEF0055529E6}"/>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BE392FBB-0F46-61F4-B4A6-98F2853859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5F6CF3B0-0C3F-05D0-2218-A86F82EEC3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en-GB" altLang="zh-CN" b="0" i="0" u="none" strike="noStrike" dirty="0">
                <a:solidFill>
                  <a:srgbClr val="333333"/>
                </a:solidFill>
                <a:effectLst/>
                <a:latin typeface="Open Sans" panose="020B0606030504020204" pitchFamily="34" charset="0"/>
              </a:rPr>
              <a:t>Generally, the conclusions of their results are as follow.</a:t>
            </a: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895631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0C1E5844-6698-F683-2FF9-D287E29B1ED0}"/>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3DC59706-EB04-440E-BD8D-F5017A777F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296EBE3C-E48A-51DC-9A8C-8B66503559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en-GB" altLang="zh-CN" b="0" i="0" u="none" strike="noStrike" dirty="0">
                <a:solidFill>
                  <a:srgbClr val="333333"/>
                </a:solidFill>
                <a:effectLst/>
                <a:latin typeface="Open Sans" panose="020B0606030504020204" pitchFamily="34" charset="0"/>
              </a:rPr>
              <a:t>We are going to see the results from two aspects, firstly we will focus on individual features, and then we will go through the global analysis of general features.</a:t>
            </a:r>
          </a:p>
          <a:p>
            <a:pPr algn="l">
              <a:buFont typeface="+mj-lt"/>
              <a:buAutoNum type="arabicPeriod"/>
            </a:pPr>
            <a:r>
              <a:rPr lang="en-GB" altLang="zh-CN" b="0" i="0" u="none" strike="noStrike" dirty="0">
                <a:solidFill>
                  <a:srgbClr val="333333"/>
                </a:solidFill>
                <a:effectLst/>
                <a:latin typeface="Open Sans" panose="020B0606030504020204" pitchFamily="34" charset="0"/>
              </a:rPr>
              <a:t>The paper manage to prove this attributes of the features we find with sparse autoencoder, including</a:t>
            </a:r>
          </a:p>
          <a:p>
            <a:pPr algn="l">
              <a:buFont typeface="+mj-lt"/>
              <a:buAutoNum type="arabicPeriod"/>
            </a:pPr>
            <a:r>
              <a:rPr lang="en-GB" altLang="zh-CN" b="0" i="0" u="none" strike="noStrike" dirty="0">
                <a:solidFill>
                  <a:srgbClr val="333333"/>
                </a:solidFill>
                <a:effectLst/>
                <a:latin typeface="Open Sans" panose="020B0606030504020204" pitchFamily="34" charset="0"/>
              </a:rPr>
              <a:t>There’re so many results in the paper, these are some interesting and basic proof I am going to present.</a:t>
            </a:r>
          </a:p>
        </p:txBody>
      </p:sp>
    </p:spTree>
    <p:extLst>
      <p:ext uri="{BB962C8B-B14F-4D97-AF65-F5344CB8AC3E}">
        <p14:creationId xmlns:p14="http://schemas.microsoft.com/office/powerpoint/2010/main" val="1850726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89CE3B59-8AD8-45F8-6BB1-D33B74A032BC}"/>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AD171978-60C9-6D2A-CBAB-09CA112016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AEECEA8B-1D9E-A607-586E-D6521FF577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en-GB" altLang="zh-CN" b="0" i="0" u="none" strike="noStrike" dirty="0">
                <a:solidFill>
                  <a:srgbClr val="333333"/>
                </a:solidFill>
                <a:effectLst/>
                <a:latin typeface="Open Sans" panose="020B0606030504020204" pitchFamily="34" charset="0"/>
              </a:rPr>
              <a:t>We take the feature of Arabic scripts as an example,</a:t>
            </a:r>
          </a:p>
          <a:p>
            <a:pPr algn="l">
              <a:buFont typeface="+mj-lt"/>
              <a:buAutoNum type="arabicPeriod"/>
            </a:pPr>
            <a:r>
              <a:rPr lang="en-GB" altLang="zh-CN" b="0" i="0" u="none" strike="noStrike" dirty="0">
                <a:solidFill>
                  <a:srgbClr val="333333"/>
                </a:solidFill>
                <a:effectLst/>
                <a:latin typeface="Open Sans" panose="020B0606030504020204" pitchFamily="34" charset="0"/>
              </a:rPr>
              <a:t>Firstly, one of the ways to prove this feature is monosemantic is that we define a computational proxy to describe how frequently this feature activates for the hypothesized context, and it’s called activation specificity, following the formula here; in our case ,for Arabic scripts, the context is tokens that belong to Arabic characters.</a:t>
            </a:r>
          </a:p>
          <a:p>
            <a:r>
              <a:rPr lang="en-GB" altLang="zh-CN" b="0" i="0" u="none" strike="noStrike" dirty="0">
                <a:solidFill>
                  <a:srgbClr val="333333"/>
                </a:solidFill>
                <a:effectLst/>
                <a:latin typeface="Open Sans" panose="020B0606030504020204" pitchFamily="34" charset="0"/>
              </a:rPr>
              <a:t>From this picture, the warmer the colour is, the more frequently the token appears with Arabic context. we can see that generally, this feature activates strongly for those tokens </a:t>
            </a:r>
            <a:r>
              <a:rPr lang="en-GB" altLang="zh-CN" dirty="0">
                <a:solidFill>
                  <a:srgbClr val="0E0E0E"/>
                </a:solidFill>
                <a:effectLst/>
                <a:latin typeface=".AppleSystemUIFont"/>
              </a:rPr>
              <a:t>that frequently appear together with other Arabic tokens.</a:t>
            </a: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1895603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09D6ACB2-5B12-3E25-D914-755F123F8DAD}"/>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BAA7F69E-D46A-C035-EEF7-E599B4A957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9D471BEC-4654-53F3-3DFF-D864D8FD49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Bef>
                <a:spcPts val="900"/>
              </a:spcBef>
            </a:pPr>
            <a:r>
              <a:rPr lang="en-GB" altLang="zh-CN" sz="1100" dirty="0"/>
              <a:t>Step 1: Start with a known prefix (e.g., “1,2,3,4,5,6,7,8,9,10”) where the model has an expected continuation.</a:t>
            </a:r>
          </a:p>
          <a:p>
            <a:pPr>
              <a:spcBef>
                <a:spcPts val="900"/>
              </a:spcBef>
            </a:pPr>
            <a:r>
              <a:rPr lang="en-GB" altLang="zh-CN" sz="1100" dirty="0"/>
              <a:t>Step 2: Set the target feature (e.g., A/1/3450) to its maximum observed value (“pin” the activation).</a:t>
            </a:r>
          </a:p>
          <a:p>
            <a:pPr>
              <a:spcBef>
                <a:spcPts val="900"/>
              </a:spcBef>
            </a:pPr>
            <a:r>
              <a:rPr lang="en-GB" altLang="zh-CN" sz="1100" dirty="0"/>
              <a:t>by doing that, we also pin the  Samples from the model with the feature at a high value.</a:t>
            </a:r>
          </a:p>
          <a:p>
            <a:pPr>
              <a:spcBef>
                <a:spcPts val="900"/>
              </a:spcBef>
            </a:pPr>
            <a:r>
              <a:rPr lang="en-GB" altLang="zh-CN" sz="1100" dirty="0"/>
              <a:t>Step 4: Compare the output samples to evaluate how the feature affects the model’s </a:t>
            </a:r>
            <a:r>
              <a:rPr lang="en-GB" altLang="zh-CN" sz="1100" dirty="0" err="1"/>
              <a:t>behavior</a:t>
            </a:r>
            <a:r>
              <a:rPr lang="en-GB" altLang="zh-CN" sz="1100" dirty="0"/>
              <a:t>.</a:t>
            </a:r>
          </a:p>
          <a:p>
            <a:pPr>
              <a:spcBef>
                <a:spcPts val="900"/>
              </a:spcBef>
            </a:pPr>
            <a:r>
              <a:rPr lang="en-GB" altLang="zh-CN" sz="1100" dirty="0"/>
              <a:t>Step 5: Validate if the output aligns with the feature’s interpretation (e.g., generating Arabic script).</a:t>
            </a:r>
          </a:p>
          <a:p>
            <a:pPr algn="l">
              <a:buFont typeface="+mj-lt"/>
              <a:buAutoNum type="arabicPeriod"/>
            </a:pPr>
            <a:r>
              <a:rPr lang="en-GB" altLang="zh-CN" b="0" i="0" u="none" strike="noStrike" dirty="0">
                <a:solidFill>
                  <a:srgbClr val="333333"/>
                </a:solidFill>
                <a:effectLst/>
                <a:latin typeface="Open Sans" panose="020B0606030504020204" pitchFamily="34" charset="0"/>
              </a:rPr>
              <a:t>From the pic, normally it predicts these tokens, but if we pin the target feature, the model tends of predict </a:t>
            </a:r>
            <a:r>
              <a:rPr lang="en-GB" altLang="zh-CN" b="0" i="0" u="none" strike="noStrike" dirty="0" err="1">
                <a:solidFill>
                  <a:srgbClr val="333333"/>
                </a:solidFill>
                <a:effectLst/>
                <a:latin typeface="Open Sans" panose="020B0606030504020204" pitchFamily="34" charset="0"/>
              </a:rPr>
              <a:t>arabic</a:t>
            </a:r>
            <a:r>
              <a:rPr lang="en-GB" altLang="zh-CN" b="0" i="0" u="none" strike="noStrike" dirty="0">
                <a:solidFill>
                  <a:srgbClr val="333333"/>
                </a:solidFill>
                <a:effectLst/>
                <a:latin typeface="Open Sans" panose="020B0606030504020204" pitchFamily="34" charset="0"/>
              </a:rPr>
              <a:t> tokens.</a:t>
            </a:r>
          </a:p>
        </p:txBody>
      </p:sp>
    </p:spTree>
    <p:extLst>
      <p:ext uri="{BB962C8B-B14F-4D97-AF65-F5344CB8AC3E}">
        <p14:creationId xmlns:p14="http://schemas.microsoft.com/office/powerpoint/2010/main" val="339491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59dc3832d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59dc3832d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it comes to the motivation</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CC30942F-3D7F-81CF-69A1-3CED649EEC7C}"/>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A689A86E-F545-FE68-020B-09AFE629EA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550DE878-CDDE-7C24-D54E-A838071A1F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GB" altLang="zh-CN" b="0" i="0" u="none" strike="noStrike" dirty="0">
                <a:solidFill>
                  <a:srgbClr val="333333"/>
                </a:solidFill>
                <a:effectLst/>
                <a:latin typeface="Open Sans" panose="020B0606030504020204" pitchFamily="34" charset="0"/>
              </a:rPr>
              <a:t>They also prove that The feature is not a single neuron, but comes from multiple neurons’ combination</a:t>
            </a: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a:p>
            <a:pPr algn="l">
              <a:buFont typeface="+mj-lt"/>
              <a:buAutoNum type="arabicPeriod"/>
            </a:pPr>
            <a:r>
              <a:rPr lang="en-GB" altLang="zh-CN" b="0" i="0" u="none" strike="noStrike" dirty="0">
                <a:solidFill>
                  <a:srgbClr val="333333"/>
                </a:solidFill>
                <a:effectLst/>
                <a:latin typeface="Open Sans" panose="020B0606030504020204" pitchFamily="34" charset="0"/>
              </a:rPr>
              <a:t>In particular, note how the y-axis here corresponds to the feature, while x-axis corresponds to the neurons. And the feature can cleanly separate the Arabic script token logits, while the neuron does not.</a:t>
            </a: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32683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538317AE-65CB-306F-D3F5-803C67DF9D92}"/>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CA7C6E85-7BC1-39EB-9F67-1BABC07BC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D957341B-5AAA-7C57-0D44-B6FC9D4C8B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a:r>
              <a:rPr lang="en-GB" altLang="zh-CN" sz="1600" dirty="0"/>
              <a:t>They also prove that the feature is universal.</a:t>
            </a:r>
          </a:p>
          <a:p>
            <a:pPr lvl="0" algn="l"/>
            <a:r>
              <a:rPr lang="en-GB" altLang="zh-CN" sz="1600" dirty="0"/>
              <a:t>B is another Transformer trained under controlled condition compared to A, </a:t>
            </a:r>
          </a:p>
          <a:p>
            <a:pPr lvl="0" algn="l"/>
            <a:r>
              <a:rPr lang="en-GB" altLang="zh-CN" sz="1100" dirty="0"/>
              <a:t>like we use same dataset and parameters to train another Transformer B, </a:t>
            </a:r>
          </a:p>
          <a:p>
            <a:pPr lvl="0" algn="l"/>
            <a:r>
              <a:rPr lang="en-GB" altLang="zh-CN" sz="1100" dirty="0"/>
              <a:t>and we could also find an Arabic feature in B, and it has similar patterns, like activation specificity.</a:t>
            </a: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1854261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31B5068F-B638-C6E2-91F8-CDB6BC5AB815}"/>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850DE8A5-BEB7-7378-C02B-D65276BA74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9A9234CD-9D56-973B-4D6C-B998059557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a:r>
              <a:rPr lang="en-GB" altLang="zh-CN" sz="1600" dirty="0"/>
              <a:t>Another interesting phenomenon is that features collaborate as a system</a:t>
            </a:r>
          </a:p>
          <a:p>
            <a:pPr lvl="0" algn="l"/>
            <a:r>
              <a:rPr lang="en-GB" altLang="zh-CN" sz="1600" dirty="0"/>
              <a:t>Let's take HTML feature as an example.</a:t>
            </a:r>
          </a:p>
          <a:p>
            <a:pPr lvl="0" algn="l"/>
            <a:r>
              <a:rPr lang="en-GB" altLang="zh-CN" sz="1600" dirty="0"/>
              <a:t>We can see that different features play a specific part of it when generating HTML code.</a:t>
            </a:r>
          </a:p>
          <a:p>
            <a:pPr lvl="0" algn="l"/>
            <a:r>
              <a:rPr lang="en-GB" altLang="zh-CN" sz="1600" dirty="0"/>
              <a:t>And they are somehow close after reducing dimensions, in terms of their spatial information. We can see this point from this map. Where the html features stick together as a cluster.</a:t>
            </a: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389530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86BA2DE1-BC23-1987-CD1B-872E8BAA909C}"/>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D2A88378-AD93-C73E-B910-548CE241DE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84441361-7708-E749-8723-124E59BD41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a:r>
              <a:rPr lang="en-GB" altLang="zh-CN" b="0" i="0" u="none" strike="noStrike" dirty="0">
                <a:solidFill>
                  <a:srgbClr val="333333"/>
                </a:solidFill>
                <a:effectLst/>
                <a:latin typeface="Open Sans" panose="020B0606030504020204" pitchFamily="34" charset="0"/>
              </a:rPr>
              <a:t>And the system here can actually be a Finite state automata. </a:t>
            </a:r>
          </a:p>
          <a:p>
            <a:pPr lvl="0" algn="l"/>
            <a:r>
              <a:rPr lang="en-GB" altLang="zh-CN" b="0" i="0" u="none" strike="noStrike" dirty="0">
                <a:solidFill>
                  <a:srgbClr val="333333"/>
                </a:solidFill>
                <a:effectLst/>
                <a:latin typeface="Open Sans" panose="020B0606030504020204" pitchFamily="34" charset="0"/>
              </a:rPr>
              <a:t>What they find is a 4 node FSA, where we have features </a:t>
            </a:r>
          </a:p>
          <a:p>
            <a:pPr lvl="0" algn="l"/>
            <a:r>
              <a:rPr lang="en-GB" altLang="zh-CN" b="0" i="0" u="none" strike="noStrike" dirty="0">
                <a:solidFill>
                  <a:srgbClr val="333333"/>
                </a:solidFill>
                <a:effectLst/>
                <a:latin typeface="Open Sans" panose="020B0606030504020204" pitchFamily="34" charset="0"/>
              </a:rPr>
              <a:t>And we can see that some of them has their own clusters to get the job done, like a department in an organization</a:t>
            </a:r>
          </a:p>
        </p:txBody>
      </p:sp>
    </p:spTree>
    <p:extLst>
      <p:ext uri="{BB962C8B-B14F-4D97-AF65-F5344CB8AC3E}">
        <p14:creationId xmlns:p14="http://schemas.microsoft.com/office/powerpoint/2010/main" val="636168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31352FCD-1A59-7660-BA55-CEBBCC6BB7C4}"/>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93F072D3-C437-AF39-F0B5-7851F84F46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C3E3ABB1-BC82-B24D-D829-861856157B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a:r>
              <a:rPr lang="en-GB" altLang="zh-CN" b="0" i="0" u="none" strike="noStrike" dirty="0">
                <a:solidFill>
                  <a:srgbClr val="333333"/>
                </a:solidFill>
                <a:effectLst/>
                <a:latin typeface="Open Sans" panose="020B0606030504020204" pitchFamily="34" charset="0"/>
              </a:rPr>
              <a:t>Here is the illustration of how this FSA works</a:t>
            </a:r>
          </a:p>
          <a:p>
            <a:pPr lvl="0" algn="l"/>
            <a:r>
              <a:rPr lang="en-GB" altLang="zh-CN" b="0" i="0" u="none" strike="noStrike" dirty="0">
                <a:solidFill>
                  <a:srgbClr val="333333"/>
                </a:solidFill>
                <a:effectLst/>
                <a:latin typeface="Open Sans" panose="020B0606030504020204" pitchFamily="34" charset="0"/>
              </a:rPr>
              <a:t>start with open tag, firing by this feature</a:t>
            </a:r>
          </a:p>
          <a:p>
            <a:pPr lvl="0" algn="l"/>
            <a:r>
              <a:rPr lang="en-GB" altLang="zh-CN" b="0" i="0" u="none" strike="noStrike" dirty="0">
                <a:solidFill>
                  <a:srgbClr val="333333"/>
                </a:solidFill>
                <a:effectLst/>
                <a:latin typeface="Open Sans" panose="020B0606030504020204" pitchFamily="34" charset="0"/>
              </a:rPr>
              <a:t>close tag</a:t>
            </a:r>
          </a:p>
          <a:p>
            <a:pPr lvl="0" algn="l"/>
            <a:r>
              <a:rPr lang="en-GB" altLang="zh-CN" b="0" i="0" u="none" strike="noStrike" dirty="0">
                <a:solidFill>
                  <a:srgbClr val="333333"/>
                </a:solidFill>
                <a:effectLst/>
                <a:latin typeface="Open Sans" panose="020B0606030504020204" pitchFamily="34" charset="0"/>
              </a:rPr>
              <a:t>add whitespaces or new line</a:t>
            </a:r>
          </a:p>
          <a:p>
            <a:pPr lvl="0" algn="l"/>
            <a:r>
              <a:rPr lang="en-GB" altLang="zh-CN" b="0" i="0" u="none" strike="noStrike" dirty="0">
                <a:solidFill>
                  <a:srgbClr val="333333"/>
                </a:solidFill>
                <a:effectLst/>
                <a:latin typeface="Open Sans" panose="020B0606030504020204" pitchFamily="34" charset="0"/>
              </a:rPr>
              <a:t>open new tag</a:t>
            </a:r>
          </a:p>
          <a:p>
            <a:pPr lvl="0" algn="l"/>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078995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00C801A4-5F7E-B382-F39F-65E2F18425B6}"/>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AD62FA1B-D5FE-398F-46D2-97F31948B5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340833FD-351D-D681-2B0D-079F1CC2E3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a:r>
              <a:rPr lang="en-GB" altLang="zh-CN" sz="1600" dirty="0"/>
              <a:t>As for the general features, one important question is : How interpretable are the rest of the features.</a:t>
            </a:r>
          </a:p>
          <a:p>
            <a:pPr algn="l">
              <a:buFont typeface="+mj-lt"/>
              <a:buAutoNum type="arabicPeriod"/>
            </a:pPr>
            <a:r>
              <a:rPr lang="en-GB" altLang="zh-CN" b="0" i="0" u="none" strike="noStrike" dirty="0">
                <a:solidFill>
                  <a:srgbClr val="333333"/>
                </a:solidFill>
                <a:effectLst/>
                <a:latin typeface="Open Sans" panose="020B0606030504020204" pitchFamily="34" charset="0"/>
              </a:rPr>
              <a:t>The paper use manual analysis, and we can see that features are substantially more interpretable than neurons.</a:t>
            </a:r>
          </a:p>
        </p:txBody>
      </p:sp>
    </p:spTree>
    <p:extLst>
      <p:ext uri="{BB962C8B-B14F-4D97-AF65-F5344CB8AC3E}">
        <p14:creationId xmlns:p14="http://schemas.microsoft.com/office/powerpoint/2010/main" val="2688515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29DA5CC8-A73E-1CB8-439B-A1D071A9D976}"/>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098FCDAA-2F1C-103C-6CC4-07670F37FD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E92B112D-569C-74FF-BFDA-88D6A5F5F8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en-GB" altLang="zh-CN" b="0" i="0" u="none" strike="noStrike" dirty="0">
                <a:solidFill>
                  <a:srgbClr val="333333"/>
                </a:solidFill>
                <a:effectLst/>
                <a:latin typeface="Open Sans" panose="020B0606030504020204" pitchFamily="34" charset="0"/>
              </a:rPr>
              <a:t>And the second analysis method this paper use comes from the Automation method from the first paper that we just talk about</a:t>
            </a:r>
          </a:p>
          <a:p>
            <a:pPr algn="l">
              <a:buFont typeface="+mj-lt"/>
              <a:buAutoNum type="arabicPeriod"/>
            </a:pPr>
            <a:r>
              <a:rPr lang="en-GB" altLang="zh-CN" b="0" i="0" u="none" strike="noStrike" dirty="0">
                <a:solidFill>
                  <a:srgbClr val="333333"/>
                </a:solidFill>
                <a:effectLst/>
                <a:latin typeface="Open Sans" panose="020B0606030504020204" pitchFamily="34" charset="0"/>
              </a:rPr>
              <a:t>explain, simulate, and evaluate</a:t>
            </a:r>
          </a:p>
          <a:p>
            <a:pPr algn="l">
              <a:buFont typeface="+mj-lt"/>
              <a:buAutoNum type="arabicPeriod"/>
            </a:pPr>
            <a:r>
              <a:rPr lang="en-GB" altLang="zh-CN" b="0" i="0" u="none" strike="noStrike" dirty="0">
                <a:solidFill>
                  <a:srgbClr val="333333"/>
                </a:solidFill>
                <a:effectLst/>
                <a:latin typeface="Open Sans" panose="020B0606030504020204" pitchFamily="34" charset="0"/>
              </a:rPr>
              <a:t>Many polysemantic neurons appear monosemantic if you only look at top dataset examples, but are revealed to be polysemantic if you look at lower parts of the activation spectrum.</a:t>
            </a:r>
            <a:r>
              <a:rPr lang="zh-CN" altLang="en-US" b="0" i="0" u="none" strike="noStrike" dirty="0">
                <a:solidFill>
                  <a:srgbClr val="333333"/>
                </a:solidFill>
                <a:effectLst/>
                <a:latin typeface="Open Sans" panose="020B0606030504020204" pitchFamily="34" charset="0"/>
              </a:rPr>
              <a:t> </a:t>
            </a:r>
            <a:r>
              <a:rPr lang="en-US" altLang="zh-CN" b="0" i="0" u="none" strike="noStrike" dirty="0">
                <a:solidFill>
                  <a:srgbClr val="333333"/>
                </a:solidFill>
                <a:effectLst/>
                <a:latin typeface="Open Sans" panose="020B0606030504020204" pitchFamily="34" charset="0"/>
              </a:rPr>
              <a:t>They find that features are more </a:t>
            </a:r>
            <a:r>
              <a:rPr lang="en-US" altLang="zh-CN" b="0" i="0" u="none" strike="noStrike" dirty="0" err="1">
                <a:solidFill>
                  <a:srgbClr val="333333"/>
                </a:solidFill>
                <a:effectLst/>
                <a:latin typeface="Open Sans" panose="020B0606030504020204" pitchFamily="34" charset="0"/>
              </a:rPr>
              <a:t>monosemantic</a:t>
            </a:r>
            <a:r>
              <a:rPr lang="en-US" altLang="zh-CN" b="0" i="0" u="none" strike="noStrike" dirty="0">
                <a:solidFill>
                  <a:srgbClr val="333333"/>
                </a:solidFill>
                <a:effectLst/>
                <a:latin typeface="Open Sans" panose="020B0606030504020204" pitchFamily="34" charset="0"/>
              </a:rPr>
              <a:t> and explain better than neurons</a:t>
            </a: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167993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65889A66-2A97-6A59-630C-DD500A30539C}"/>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51137E59-FF1B-DA30-3F5F-9C8092CEED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72DBCDED-7D60-4F67-2E34-57EBE7F3EB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a:r>
              <a:rPr lang="en-GB" altLang="zh-CN" sz="1100" dirty="0"/>
              <a:t>This method is similar with last one, except that it focus on logits weights</a:t>
            </a:r>
          </a:p>
          <a:p>
            <a:pPr lvl="0" algn="l"/>
            <a:r>
              <a:rPr lang="en-GB" altLang="zh-CN" sz="1100" dirty="0"/>
              <a:t>Use </a:t>
            </a:r>
            <a:r>
              <a:rPr lang="en-GB" altLang="zh-CN" sz="1100" dirty="0" err="1"/>
              <a:t>Anthropic’s</a:t>
            </a:r>
            <a:r>
              <a:rPr lang="en-GB" altLang="zh-CN" sz="1100" dirty="0"/>
              <a:t> Claude to generate explanations of features using examples of tokens where they activate. </a:t>
            </a:r>
          </a:p>
          <a:p>
            <a:pPr lvl="0" algn="l"/>
            <a:r>
              <a:rPr lang="en-GB" altLang="zh-CN" sz="1100" dirty="0"/>
              <a:t>Use these explanations to predict whether an unseen logit token is likely to be associated with a feature.</a:t>
            </a:r>
          </a:p>
          <a:p>
            <a:pPr lvl="0" algn="l"/>
            <a:r>
              <a:rPr lang="en-GB" altLang="zh-CN" sz="1100" dirty="0"/>
              <a:t>Compare the predictions against a test set of logit tokens, consisting of a 50/50 mix of high-positive logit tokens and random tokens.</a:t>
            </a:r>
          </a:p>
          <a:p>
            <a:pPr lvl="0" algn="l"/>
            <a:r>
              <a:rPr lang="en-GB" altLang="zh-CN" sz="1100" dirty="0"/>
              <a:t>Evaluate the accuracy of predictions; a random baseline achieves 50%, while the method achieves significantly higher accuracy (e.g., 74%).</a:t>
            </a:r>
          </a:p>
          <a:p>
            <a:pPr algn="l">
              <a:buFont typeface="+mj-lt"/>
              <a:buAutoNum type="arabicPeriod"/>
            </a:pP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591533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A9F6363F-A686-863B-FA10-0A2C17DC0962}"/>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F9D72911-24C8-97C3-3C17-9040887509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9D9F7278-AE6A-A7A3-0723-8253AD1778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a:r>
              <a:rPr lang="en-GB" altLang="zh-CN" b="1" dirty="0">
                <a:solidFill>
                  <a:srgbClr val="0E0E0E"/>
                </a:solidFill>
                <a:effectLst/>
                <a:latin typeface=".AppleSystemUIFont"/>
              </a:rPr>
              <a:t>Here is an example of the automation for logit weights</a:t>
            </a:r>
          </a:p>
          <a:p>
            <a:pPr lvl="0" algn="l"/>
            <a:r>
              <a:rPr lang="en-GB" altLang="zh-CN" sz="1100" dirty="0"/>
              <a:t>Suppose we are looking at a feature that activates for tokens like “suede”, “oasis”, “Libertines”</a:t>
            </a:r>
          </a:p>
          <a:p>
            <a:pPr>
              <a:spcBef>
                <a:spcPts val="900"/>
              </a:spcBef>
            </a:pPr>
            <a:r>
              <a:rPr lang="en-GB" altLang="zh-CN" dirty="0">
                <a:solidFill>
                  <a:srgbClr val="0E0E0E"/>
                </a:solidFill>
                <a:effectLst/>
                <a:latin typeface=".AppleSystemUIFont"/>
              </a:rPr>
              <a:t>1. </a:t>
            </a:r>
            <a:r>
              <a:rPr lang="en-GB" altLang="zh-CN" b="1" dirty="0">
                <a:solidFill>
                  <a:srgbClr val="0E0E0E"/>
                </a:solidFill>
                <a:effectLst/>
                <a:latin typeface=".AppleSystemUIFont"/>
              </a:rPr>
              <a:t>Step 1 - Generate explanations:</a:t>
            </a:r>
            <a:endParaRPr lang="en-GB" altLang="zh-CN" dirty="0">
              <a:solidFill>
                <a:srgbClr val="0E0E0E"/>
              </a:solidFill>
              <a:effectLst/>
              <a:latin typeface=".AppleSystemUIFont"/>
            </a:endParaRPr>
          </a:p>
          <a:p>
            <a:r>
              <a:rPr lang="en-GB" altLang="zh-CN" dirty="0">
                <a:solidFill>
                  <a:srgbClr val="0E0E0E"/>
                </a:solidFill>
                <a:effectLst/>
                <a:latin typeface=".AppleSystemUIFont"/>
              </a:rPr>
              <a:t>Use Claude to generate the explanation: </a:t>
            </a:r>
            <a:r>
              <a:rPr lang="en-GB" altLang="zh-CN" sz="1100" dirty="0"/>
              <a:t>This feature relates to some names of Britpop bands</a:t>
            </a:r>
            <a:endParaRPr lang="en-GB" altLang="zh-CN" dirty="0">
              <a:solidFill>
                <a:srgbClr val="0E0E0E"/>
              </a:solidFill>
              <a:effectLst/>
              <a:latin typeface=".AppleSystemUIFont"/>
            </a:endParaRPr>
          </a:p>
          <a:p>
            <a:pPr>
              <a:spcBef>
                <a:spcPts val="900"/>
              </a:spcBef>
            </a:pPr>
            <a:r>
              <a:rPr lang="en-GB" altLang="zh-CN" dirty="0">
                <a:solidFill>
                  <a:srgbClr val="0E0E0E"/>
                </a:solidFill>
                <a:effectLst/>
                <a:latin typeface=".AppleSystemUIFont"/>
              </a:rPr>
              <a:t>2. </a:t>
            </a:r>
            <a:r>
              <a:rPr lang="en-GB" altLang="zh-CN" b="1" dirty="0">
                <a:solidFill>
                  <a:srgbClr val="0E0E0E"/>
                </a:solidFill>
                <a:effectLst/>
                <a:latin typeface=".AppleSystemUIFont"/>
              </a:rPr>
              <a:t>Step 2 - Predict unseen logits:</a:t>
            </a:r>
            <a:endParaRPr lang="en-GB" altLang="zh-CN" dirty="0">
              <a:solidFill>
                <a:srgbClr val="0E0E0E"/>
              </a:solidFill>
              <a:effectLst/>
              <a:latin typeface=".AppleSystemUIFont"/>
            </a:endParaRPr>
          </a:p>
          <a:p>
            <a:pPr lvl="0" algn="l"/>
            <a:r>
              <a:rPr lang="en-GB" altLang="zh-CN" sz="1100" dirty="0"/>
              <a:t>Predict whether unseen logit tokens like “Slowdive”, “Pulp”, or “</a:t>
            </a:r>
            <a:r>
              <a:rPr lang="en-GB" altLang="zh-CN" sz="1100" dirty="0" err="1"/>
              <a:t>Boygenius</a:t>
            </a:r>
            <a:r>
              <a:rPr lang="en-GB" altLang="zh-CN" sz="1100" dirty="0"/>
              <a:t>”</a:t>
            </a:r>
            <a:r>
              <a:rPr lang="zh-CN" altLang="en-US" sz="1100" dirty="0"/>
              <a:t> </a:t>
            </a:r>
            <a:r>
              <a:rPr lang="en-US" altLang="zh-CN" sz="1100" dirty="0"/>
              <a:t>are likely to be associated with the feature.</a:t>
            </a:r>
          </a:p>
          <a:p>
            <a:pPr>
              <a:spcBef>
                <a:spcPts val="900"/>
              </a:spcBef>
            </a:pPr>
            <a:r>
              <a:rPr lang="en-GB" altLang="zh-CN" dirty="0">
                <a:solidFill>
                  <a:srgbClr val="0E0E0E"/>
                </a:solidFill>
                <a:effectLst/>
                <a:latin typeface=".AppleSystemUIFont"/>
              </a:rPr>
              <a:t>3. </a:t>
            </a:r>
            <a:r>
              <a:rPr lang="en-GB" altLang="zh-CN" b="1" dirty="0">
                <a:solidFill>
                  <a:srgbClr val="0E0E0E"/>
                </a:solidFill>
                <a:effectLst/>
                <a:latin typeface=".AppleSystemUIFont"/>
              </a:rPr>
              <a:t>Step 3 - Compare predictions:</a:t>
            </a:r>
            <a:endParaRPr lang="en-GB" altLang="zh-CN" dirty="0">
              <a:solidFill>
                <a:srgbClr val="0E0E0E"/>
              </a:solidFill>
              <a:effectLst/>
              <a:latin typeface=".AppleSystemUIFont"/>
            </a:endParaRPr>
          </a:p>
          <a:p>
            <a:pPr>
              <a:spcBef>
                <a:spcPts val="900"/>
              </a:spcBef>
            </a:pPr>
            <a:r>
              <a:rPr lang="en-GB" altLang="zh-CN" dirty="0">
                <a:solidFill>
                  <a:srgbClr val="0E0E0E"/>
                </a:solidFill>
                <a:effectLst/>
                <a:latin typeface=".AppleSystemUIFont"/>
              </a:rPr>
              <a:t>• Positive logits include tokens like “Pulp” which is a </a:t>
            </a:r>
            <a:r>
              <a:rPr lang="en-GB" altLang="zh-CN" dirty="0" err="1">
                <a:solidFill>
                  <a:srgbClr val="0E0E0E"/>
                </a:solidFill>
                <a:effectLst/>
                <a:latin typeface=".AppleSystemUIFont"/>
              </a:rPr>
              <a:t>britpop</a:t>
            </a:r>
            <a:r>
              <a:rPr lang="en-GB" altLang="zh-CN" dirty="0">
                <a:solidFill>
                  <a:srgbClr val="0E0E0E"/>
                </a:solidFill>
                <a:effectLst/>
                <a:latin typeface=".AppleSystemUIFont"/>
              </a:rPr>
              <a:t> band</a:t>
            </a:r>
          </a:p>
          <a:p>
            <a:pPr>
              <a:spcBef>
                <a:spcPts val="900"/>
              </a:spcBef>
            </a:pPr>
            <a:r>
              <a:rPr lang="en-GB" altLang="zh-CN" dirty="0">
                <a:solidFill>
                  <a:srgbClr val="0E0E0E"/>
                </a:solidFill>
                <a:effectLst/>
                <a:latin typeface=".AppleSystemUIFont"/>
              </a:rPr>
              <a:t>• Random logits include unrelated tokens like “</a:t>
            </a:r>
            <a:r>
              <a:rPr lang="en-GB" altLang="zh-CN" dirty="0" err="1">
                <a:solidFill>
                  <a:srgbClr val="0E0E0E"/>
                </a:solidFill>
                <a:effectLst/>
                <a:latin typeface=".AppleSystemUIFont"/>
              </a:rPr>
              <a:t>Boygenius</a:t>
            </a:r>
            <a:r>
              <a:rPr lang="en-GB" altLang="zh-CN" dirty="0">
                <a:solidFill>
                  <a:srgbClr val="0E0E0E"/>
                </a:solidFill>
                <a:effectLst/>
                <a:latin typeface=".AppleSystemUIFont"/>
              </a:rPr>
              <a:t>.” </a:t>
            </a:r>
            <a:r>
              <a:rPr lang="en-GB" altLang="zh-CN" dirty="0" err="1">
                <a:solidFill>
                  <a:srgbClr val="0E0E0E"/>
                </a:solidFill>
                <a:effectLst/>
                <a:latin typeface=".AppleSystemUIFont"/>
              </a:rPr>
              <a:t>bc</a:t>
            </a:r>
            <a:r>
              <a:rPr lang="en-GB" altLang="zh-CN" dirty="0">
                <a:solidFill>
                  <a:srgbClr val="0E0E0E"/>
                </a:solidFill>
                <a:effectLst/>
                <a:latin typeface=".AppleSystemUIFont"/>
              </a:rPr>
              <a:t> it has no relation to </a:t>
            </a:r>
            <a:r>
              <a:rPr lang="en-GB" altLang="zh-CN" dirty="0" err="1">
                <a:solidFill>
                  <a:srgbClr val="0E0E0E"/>
                </a:solidFill>
                <a:effectLst/>
                <a:latin typeface=".AppleSystemUIFont"/>
              </a:rPr>
              <a:t>britpop</a:t>
            </a:r>
            <a:r>
              <a:rPr lang="en-GB" altLang="zh-CN" dirty="0">
                <a:solidFill>
                  <a:srgbClr val="0E0E0E"/>
                </a:solidFill>
                <a:effectLst/>
                <a:latin typeface=".AppleSystemUIFont"/>
              </a:rPr>
              <a:t> at all, it's an indie rock band from America.</a:t>
            </a:r>
          </a:p>
          <a:p>
            <a:pPr>
              <a:spcBef>
                <a:spcPts val="900"/>
              </a:spcBef>
            </a:pPr>
            <a:r>
              <a:rPr lang="en-GB" altLang="zh-CN" dirty="0">
                <a:solidFill>
                  <a:srgbClr val="0E0E0E"/>
                </a:solidFill>
                <a:effectLst/>
                <a:latin typeface=".AppleSystemUIFont"/>
              </a:rPr>
              <a:t>4. </a:t>
            </a:r>
            <a:r>
              <a:rPr lang="en-GB" altLang="zh-CN" b="1" dirty="0">
                <a:solidFill>
                  <a:srgbClr val="0E0E0E"/>
                </a:solidFill>
                <a:effectLst/>
                <a:latin typeface=".AppleSystemUIFont"/>
              </a:rPr>
              <a:t>Step 4 - Evaluate accuracy:</a:t>
            </a:r>
            <a:endParaRPr lang="en-GB" altLang="zh-CN" dirty="0">
              <a:solidFill>
                <a:srgbClr val="0E0E0E"/>
              </a:solidFill>
              <a:effectLst/>
              <a:latin typeface=".AppleSystemUIFont"/>
            </a:endParaRPr>
          </a:p>
          <a:p>
            <a:r>
              <a:rPr lang="en-GB" altLang="zh-CN" dirty="0">
                <a:solidFill>
                  <a:srgbClr val="0E0E0E"/>
                </a:solidFill>
                <a:effectLst/>
                <a:latin typeface=".AppleSystemUIFont"/>
              </a:rPr>
              <a:t>If predictions correctly associate “Pulp” with the feature and reject unrelated logits like “</a:t>
            </a:r>
            <a:r>
              <a:rPr lang="en-GB" altLang="zh-CN" dirty="0" err="1">
                <a:solidFill>
                  <a:srgbClr val="0E0E0E"/>
                </a:solidFill>
                <a:effectLst/>
                <a:latin typeface=".AppleSystemUIFont"/>
              </a:rPr>
              <a:t>boygenius</a:t>
            </a:r>
            <a:r>
              <a:rPr lang="en-GB" altLang="zh-CN" dirty="0">
                <a:solidFill>
                  <a:srgbClr val="0E0E0E"/>
                </a:solidFill>
                <a:effectLst/>
                <a:latin typeface=".AppleSystemUIFont"/>
              </a:rPr>
              <a:t>,” the accuracy will surpass the random baseline (50%)</a:t>
            </a:r>
            <a:endParaRPr lang="en-GB" altLang="zh-CN"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904681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86D05F05-318D-E369-F5DA-250C80FE47A6}"/>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057EE69A-98E7-49AD-489A-88A80309D7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BA00EB35-AF30-AB48-77DC-BFF2837E87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a:r>
              <a:rPr lang="en-GB" altLang="zh-CN" b="0" i="0" u="none" strike="noStrike" dirty="0">
                <a:solidFill>
                  <a:srgbClr val="333333"/>
                </a:solidFill>
                <a:effectLst/>
                <a:latin typeface="Open Sans" panose="020B0606030504020204" pitchFamily="34" charset="0"/>
              </a:rPr>
              <a:t>It means we can reconstruct 79% of MLP activation using the trained sparse autoencoder</a:t>
            </a:r>
          </a:p>
        </p:txBody>
      </p:sp>
    </p:spTree>
    <p:extLst>
      <p:ext uri="{BB962C8B-B14F-4D97-AF65-F5344CB8AC3E}">
        <p14:creationId xmlns:p14="http://schemas.microsoft.com/office/powerpoint/2010/main" val="401075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9D76989B-2E70-46DE-94D9-AF7BF23ECC50}"/>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1B4E4BAD-C971-C8AD-BB38-1B3022AD7E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B3D477DA-E5E9-61CB-BD79-38ABC7E2FB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sz="1100" dirty="0"/>
              <a:t>Firstly, let's go through a short introduction to Dictionary learning.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sz="1100" dirty="0"/>
              <a:t>Then how can we apply this to MI?</a:t>
            </a:r>
          </a:p>
        </p:txBody>
      </p:sp>
    </p:spTree>
    <p:extLst>
      <p:ext uri="{BB962C8B-B14F-4D97-AF65-F5344CB8AC3E}">
        <p14:creationId xmlns:p14="http://schemas.microsoft.com/office/powerpoint/2010/main" val="1267132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F88A9F42-CB67-04BA-0F92-55DF9063555B}"/>
            </a:ext>
          </a:extLst>
        </p:cNvPr>
        <p:cNvGrpSpPr/>
        <p:nvPr/>
      </p:nvGrpSpPr>
      <p:grpSpPr>
        <a:xfrm>
          <a:off x="0" y="0"/>
          <a:ext cx="0" cy="0"/>
          <a:chOff x="0" y="0"/>
          <a:chExt cx="0" cy="0"/>
        </a:xfrm>
      </p:grpSpPr>
      <p:sp>
        <p:nvSpPr>
          <p:cNvPr id="455" name="Google Shape;455;g25a78353f55_0_27912:notes">
            <a:extLst>
              <a:ext uri="{FF2B5EF4-FFF2-40B4-BE49-F238E27FC236}">
                <a16:creationId xmlns:a16="http://schemas.microsoft.com/office/drawing/2014/main" id="{25330446-3651-C1F6-7A78-91B602820B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5a78353f55_0_27912:notes">
            <a:extLst>
              <a:ext uri="{FF2B5EF4-FFF2-40B4-BE49-F238E27FC236}">
                <a16:creationId xmlns:a16="http://schemas.microsoft.com/office/drawing/2014/main" id="{D41D76C2-B942-33E7-CE4D-726750C218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467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a:extLst>
            <a:ext uri="{FF2B5EF4-FFF2-40B4-BE49-F238E27FC236}">
              <a16:creationId xmlns:a16="http://schemas.microsoft.com/office/drawing/2014/main" id="{E33E699F-7A0B-150D-57E7-F1480E27427F}"/>
            </a:ext>
          </a:extLst>
        </p:cNvPr>
        <p:cNvGrpSpPr/>
        <p:nvPr/>
      </p:nvGrpSpPr>
      <p:grpSpPr>
        <a:xfrm>
          <a:off x="0" y="0"/>
          <a:ext cx="0" cy="0"/>
          <a:chOff x="0" y="0"/>
          <a:chExt cx="0" cy="0"/>
        </a:xfrm>
      </p:grpSpPr>
      <p:sp>
        <p:nvSpPr>
          <p:cNvPr id="441" name="Google Shape;441;g259dc3832df_0_176:notes">
            <a:extLst>
              <a:ext uri="{FF2B5EF4-FFF2-40B4-BE49-F238E27FC236}">
                <a16:creationId xmlns:a16="http://schemas.microsoft.com/office/drawing/2014/main" id="{EEA9D288-4D77-BC08-E9F4-9A00D56DE4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59dc3832df_0_176:notes">
            <a:extLst>
              <a:ext uri="{FF2B5EF4-FFF2-40B4-BE49-F238E27FC236}">
                <a16:creationId xmlns:a16="http://schemas.microsoft.com/office/drawing/2014/main" id="{4DD45346-3F18-5895-3F56-176D04DA2A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43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a:extLst>
            <a:ext uri="{FF2B5EF4-FFF2-40B4-BE49-F238E27FC236}">
              <a16:creationId xmlns:a16="http://schemas.microsoft.com/office/drawing/2014/main" id="{DD4037F3-7344-35EF-6A55-9B058928EBC1}"/>
            </a:ext>
          </a:extLst>
        </p:cNvPr>
        <p:cNvGrpSpPr/>
        <p:nvPr/>
      </p:nvGrpSpPr>
      <p:grpSpPr>
        <a:xfrm>
          <a:off x="0" y="0"/>
          <a:ext cx="0" cy="0"/>
          <a:chOff x="0" y="0"/>
          <a:chExt cx="0" cy="0"/>
        </a:xfrm>
      </p:grpSpPr>
      <p:sp>
        <p:nvSpPr>
          <p:cNvPr id="518" name="Google Shape;518;g25a78353f55_0_27979:notes">
            <a:extLst>
              <a:ext uri="{FF2B5EF4-FFF2-40B4-BE49-F238E27FC236}">
                <a16:creationId xmlns:a16="http://schemas.microsoft.com/office/drawing/2014/main" id="{43B10070-E9F1-24CF-149C-24E62A4793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5a78353f55_0_27979:notes">
            <a:extLst>
              <a:ext uri="{FF2B5EF4-FFF2-40B4-BE49-F238E27FC236}">
                <a16:creationId xmlns:a16="http://schemas.microsoft.com/office/drawing/2014/main" id="{17E2CC17-92A6-BBB5-7D89-2745E1802E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689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a:extLst>
            <a:ext uri="{FF2B5EF4-FFF2-40B4-BE49-F238E27FC236}">
              <a16:creationId xmlns:a16="http://schemas.microsoft.com/office/drawing/2014/main" id="{3091B4F0-76C2-096D-A8CC-C9F06626D749}"/>
            </a:ext>
          </a:extLst>
        </p:cNvPr>
        <p:cNvGrpSpPr/>
        <p:nvPr/>
      </p:nvGrpSpPr>
      <p:grpSpPr>
        <a:xfrm>
          <a:off x="0" y="0"/>
          <a:ext cx="0" cy="0"/>
          <a:chOff x="0" y="0"/>
          <a:chExt cx="0" cy="0"/>
        </a:xfrm>
      </p:grpSpPr>
      <p:sp>
        <p:nvSpPr>
          <p:cNvPr id="536" name="Google Shape;536;g25a78353f55_0_79:notes">
            <a:extLst>
              <a:ext uri="{FF2B5EF4-FFF2-40B4-BE49-F238E27FC236}">
                <a16:creationId xmlns:a16="http://schemas.microsoft.com/office/drawing/2014/main" id="{9B62CAE3-DAA9-6B30-6089-D9CF0624BE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5a78353f55_0_79:notes">
            <a:extLst>
              <a:ext uri="{FF2B5EF4-FFF2-40B4-BE49-F238E27FC236}">
                <a16:creationId xmlns:a16="http://schemas.microsoft.com/office/drawing/2014/main" id="{435AA50C-C970-1067-21CE-921C57C057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think this is quite challenging, because based on the results of the second paper, we can see that neurons usually don’t work on their own. Due to the superposition, it’s hard to generalize the role of certain neuron in one model to another. Though, I still think this concept is interesting, that the neurons, or features that we discover can be moved as a component of a mechanistic system. If this works, we can do a lot task-specific or domain-specific research with it.</a:t>
            </a:r>
          </a:p>
          <a:p>
            <a:pPr marL="0" lvl="0" indent="0" algn="l" rtl="0">
              <a:spcBef>
                <a:spcPts val="0"/>
              </a:spcBef>
              <a:spcAft>
                <a:spcPts val="0"/>
              </a:spcAft>
              <a:buNone/>
            </a:pPr>
            <a:r>
              <a:rPr lang="en-US" dirty="0"/>
              <a:t>Question 2</a:t>
            </a:r>
          </a:p>
          <a:p>
            <a:pPr>
              <a:spcBef>
                <a:spcPts val="900"/>
              </a:spcBef>
            </a:pPr>
            <a:r>
              <a:rPr lang="en-GB" altLang="zh-CN" dirty="0">
                <a:solidFill>
                  <a:srgbClr val="0E0E0E"/>
                </a:solidFill>
                <a:effectLst/>
                <a:latin typeface=".AppleSystemUIFont"/>
              </a:rPr>
              <a:t>The paper lack a detailed comparison experiment of this expansion factor </a:t>
            </a:r>
          </a:p>
          <a:p>
            <a:pPr>
              <a:spcBef>
                <a:spcPts val="900"/>
              </a:spcBef>
            </a:pPr>
            <a:r>
              <a:rPr lang="en-GB" altLang="zh-CN" dirty="0">
                <a:solidFill>
                  <a:srgbClr val="0E0E0E"/>
                </a:solidFill>
                <a:effectLst/>
                <a:latin typeface=".AppleSystemUIFont"/>
              </a:rPr>
              <a:t>According to the Future work section, It’s one of their next steps.</a:t>
            </a:r>
          </a:p>
          <a:p>
            <a:pPr>
              <a:spcBef>
                <a:spcPts val="900"/>
              </a:spcBef>
            </a:pPr>
            <a:r>
              <a:rPr lang="en-GB" altLang="zh-CN" dirty="0">
                <a:solidFill>
                  <a:srgbClr val="0E0E0E"/>
                </a:solidFill>
                <a:effectLst/>
                <a:latin typeface=".AppleSystemUIFont"/>
              </a:rPr>
              <a:t>But what we can know intuitively is </a:t>
            </a:r>
          </a:p>
          <a:p>
            <a:pPr lvl="1">
              <a:spcBef>
                <a:spcPts val="900"/>
              </a:spcBef>
            </a:pPr>
            <a:r>
              <a:rPr lang="en-GB" altLang="zh-CN" dirty="0">
                <a:solidFill>
                  <a:srgbClr val="0E0E0E"/>
                </a:solidFill>
                <a:effectLst/>
                <a:latin typeface=".AppleSystemUIFont"/>
              </a:rPr>
              <a:t>Smaller factors (like 1×) make features sparser but may miss complex patterns.</a:t>
            </a:r>
          </a:p>
          <a:p>
            <a:pPr lvl="1">
              <a:spcBef>
                <a:spcPts val="900"/>
              </a:spcBef>
            </a:pPr>
            <a:r>
              <a:rPr lang="en-GB" altLang="zh-CN" dirty="0">
                <a:solidFill>
                  <a:srgbClr val="0E0E0E"/>
                </a:solidFill>
                <a:effectLst/>
                <a:latin typeface=".AppleSystemUIFont"/>
              </a:rPr>
              <a:t>Larger factors (like 256×) capture finer details but risk redundancy or overfitting. It also has higher reconstruction rate, compared to smaller factors, according to the results about reconstruction loss.</a:t>
            </a:r>
          </a:p>
          <a:p>
            <a:pPr lvl="0">
              <a:spcBef>
                <a:spcPts val="900"/>
              </a:spcBef>
            </a:pPr>
            <a:r>
              <a:rPr lang="en-GB" altLang="zh-CN" dirty="0">
                <a:solidFill>
                  <a:srgbClr val="0E0E0E"/>
                </a:solidFill>
                <a:effectLst/>
                <a:latin typeface=".AppleSystemUIFont"/>
              </a:rPr>
              <a:t>And we could choose it based on specific task needs and data distribution</a:t>
            </a:r>
          </a:p>
          <a:p>
            <a:pPr>
              <a:spcBef>
                <a:spcPts val="900"/>
              </a:spcBef>
            </a:pPr>
            <a:endParaRPr lang="en-GB" altLang="zh-CN" dirty="0">
              <a:solidFill>
                <a:srgbClr val="0E0E0E"/>
              </a:solidFill>
              <a:effectLst/>
              <a:latin typeface=".AppleSystemUIFont"/>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309798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5a78353f5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5a78353f5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5C190115-4A24-9AD6-8D4F-EE6893CABEE5}"/>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6DBEAFF1-59FB-DCA0-BD7F-B23854D4A2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E52F804D-BFAD-8023-7C02-F2202E9416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sz="1100" dirty="0"/>
              <a:t>In terms of the first paper, the question they focus on is: What patterns in text cause a neuron to activate?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t>And as for the solution ,they propose an automation method to the problem of scaling this technique to all the neurons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t>However, the typical neurons are mostly and generally polysemantic due to superposition, a phenomenon that we have discussed in the previous sessions.</a:t>
            </a:r>
            <a:r>
              <a:rPr lang="en-GB" sz="1100" b="0" i="0" u="none" strike="noStrike" dirty="0">
                <a:solidFill>
                  <a:srgbClr val="000000"/>
                </a:solidFill>
                <a:effectLst/>
                <a:latin typeface="Arial"/>
              </a:rPr>
              <a:t> I think this is intuitive, b</a:t>
            </a:r>
            <a:r>
              <a:rPr lang="en-GB" altLang="zh-CN" b="0" i="0" u="none" strike="noStrike" dirty="0">
                <a:solidFill>
                  <a:srgbClr val="333333"/>
                </a:solidFill>
                <a:effectLst/>
                <a:latin typeface="Open Sans" panose="020B0606030504020204" pitchFamily="34" charset="0"/>
              </a:rPr>
              <a:t>ecause it is the linear combinations of neurons are fit during training.</a:t>
            </a:r>
            <a:br>
              <a:rPr lang="en-GB" altLang="zh-CN" b="0" i="0" u="none" strike="noStrike" dirty="0">
                <a:solidFill>
                  <a:srgbClr val="333333"/>
                </a:solidFill>
                <a:effectLst/>
                <a:latin typeface="Open Sans" panose="020B0606030504020204" pitchFamily="34" charset="0"/>
              </a:rPr>
            </a:br>
            <a:r>
              <a:rPr lang="en-GB" altLang="zh-CN" b="0" i="0" u="none" strike="noStrike" dirty="0">
                <a:solidFill>
                  <a:srgbClr val="333333"/>
                </a:solidFill>
                <a:effectLst/>
                <a:latin typeface="Open Sans" panose="020B0606030504020204" pitchFamily="34" charset="0"/>
              </a:rPr>
              <a:t>So, when it comes to the second paper, it kind of makes a supplement to the first paper, which provides a perspective to understand superposition by decomposition.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b="0" i="0" u="none" strike="noStrike" dirty="0">
                <a:solidFill>
                  <a:srgbClr val="333333"/>
                </a:solidFill>
                <a:effectLst/>
                <a:latin typeface="Open Sans" panose="020B0606030504020204" pitchFamily="34" charset="0"/>
              </a:rPr>
              <a:t>That is, apply dictionary learning to solve this problem, to find the basis vectors of neurons as features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82905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5a78353f55_0_27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5a78353f55_0_27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C13B7475-C7E5-448C-7471-191583C5F2C0}"/>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3B799262-C81B-4520-E6B5-530994C4C2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97CB7297-5768-2D6F-FA32-8CC875CA38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sz="1100" dirty="0"/>
              <a:t>In their method, we firstly define three models.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altLang="zh-CN" sz="1100" dirty="0"/>
          </a:p>
        </p:txBody>
      </p:sp>
    </p:spTree>
    <p:extLst>
      <p:ext uri="{BB962C8B-B14F-4D97-AF65-F5344CB8AC3E}">
        <p14:creationId xmlns:p14="http://schemas.microsoft.com/office/powerpoint/2010/main" val="300077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AA7CC8AD-6EEF-717C-D7FA-2B6062B33D21}"/>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A1FA602B-86AD-2A1C-D30D-CE93707704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7B54D10C-4B4F-8020-1278-EDF3A848BF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ltLang="zh-CN" dirty="0"/>
              <a:t>On a prompt, guessing the neuron is activating on specific features among this paragraph.</a:t>
            </a:r>
            <a:endParaRPr dirty="0"/>
          </a:p>
        </p:txBody>
      </p:sp>
    </p:spTree>
    <p:extLst>
      <p:ext uri="{BB962C8B-B14F-4D97-AF65-F5344CB8AC3E}">
        <p14:creationId xmlns:p14="http://schemas.microsoft.com/office/powerpoint/2010/main" val="159123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049D3CD9-3927-B565-F1B2-CE04D5E77E7C}"/>
            </a:ext>
          </a:extLst>
        </p:cNvPr>
        <p:cNvGrpSpPr/>
        <p:nvPr/>
      </p:nvGrpSpPr>
      <p:grpSpPr>
        <a:xfrm>
          <a:off x="0" y="0"/>
          <a:ext cx="0" cy="0"/>
          <a:chOff x="0" y="0"/>
          <a:chExt cx="0" cy="0"/>
        </a:xfrm>
      </p:grpSpPr>
      <p:sp>
        <p:nvSpPr>
          <p:cNvPr id="448" name="Google Shape;448;g25a78353f55_0_0:notes">
            <a:extLst>
              <a:ext uri="{FF2B5EF4-FFF2-40B4-BE49-F238E27FC236}">
                <a16:creationId xmlns:a16="http://schemas.microsoft.com/office/drawing/2014/main" id="{E00A97AA-9D05-C9E4-EFF4-18147D1475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a78353f55_0_0:notes">
            <a:extLst>
              <a:ext uri="{FF2B5EF4-FFF2-40B4-BE49-F238E27FC236}">
                <a16:creationId xmlns:a16="http://schemas.microsoft.com/office/drawing/2014/main" id="{E84026F7-06C5-A64F-DCF5-F564615D49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sz="1100" dirty="0"/>
              <a:t>Activations are normalized to a 0-10 scale and discretized to integer values, with negative activation values mapping to 0 and the maximum activation value ever observed for the neuron mapping to 10.</a:t>
            </a:r>
          </a:p>
          <a:p>
            <a:endParaRPr lang="en-GB" altLang="zh-CN" sz="1100" dirty="0"/>
          </a:p>
          <a:p>
            <a:r>
              <a:rPr lang="en-GB" altLang="zh-CN" sz="1100" dirty="0"/>
              <a:t>to emphasize it</a:t>
            </a:r>
          </a:p>
        </p:txBody>
      </p:sp>
    </p:spTree>
    <p:extLst>
      <p:ext uri="{BB962C8B-B14F-4D97-AF65-F5344CB8AC3E}">
        <p14:creationId xmlns:p14="http://schemas.microsoft.com/office/powerpoint/2010/main" val="112782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71450" y="145800"/>
            <a:ext cx="8801100" cy="4851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51700" y="1050088"/>
            <a:ext cx="4890300" cy="1990200"/>
          </a:xfrm>
          <a:prstGeom prst="rect">
            <a:avLst/>
          </a:prstGeom>
        </p:spPr>
        <p:txBody>
          <a:bodyPr spcFirstLastPara="1" wrap="square" lIns="91425" tIns="91425" rIns="91425" bIns="91425" anchor="b" anchorCtr="0">
            <a:noAutofit/>
          </a:bodyPr>
          <a:lstStyle>
            <a:lvl1pPr lvl="0" algn="l" rtl="0">
              <a:lnSpc>
                <a:spcPct val="90000"/>
              </a:lnSpc>
              <a:spcBef>
                <a:spcPts val="0"/>
              </a:spcBef>
              <a:spcAft>
                <a:spcPts val="0"/>
              </a:spcAft>
              <a:buSzPts val="5200"/>
              <a:buNone/>
              <a:defRPr sz="4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251700" y="3040063"/>
            <a:ext cx="48903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52"/>
        <p:cNvGrpSpPr/>
        <p:nvPr/>
      </p:nvGrpSpPr>
      <p:grpSpPr>
        <a:xfrm>
          <a:off x="0" y="0"/>
          <a:ext cx="0" cy="0"/>
          <a:chOff x="0" y="0"/>
          <a:chExt cx="0" cy="0"/>
        </a:xfrm>
      </p:grpSpPr>
      <p:sp>
        <p:nvSpPr>
          <p:cNvPr id="353" name="Google Shape;353;p35"/>
          <p:cNvSpPr/>
          <p:nvPr/>
        </p:nvSpPr>
        <p:spPr>
          <a:xfrm>
            <a:off x="171450" y="145800"/>
            <a:ext cx="8801100" cy="4851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35"/>
          <p:cNvGrpSpPr/>
          <p:nvPr/>
        </p:nvGrpSpPr>
        <p:grpSpPr>
          <a:xfrm rot="5400000">
            <a:off x="-1374375" y="3095450"/>
            <a:ext cx="3697200" cy="90900"/>
            <a:chOff x="1239825" y="571500"/>
            <a:chExt cx="3697200" cy="90900"/>
          </a:xfrm>
        </p:grpSpPr>
        <p:cxnSp>
          <p:nvCxnSpPr>
            <p:cNvPr id="355" name="Google Shape;355;p35"/>
            <p:cNvCxnSpPr/>
            <p:nvPr/>
          </p:nvCxnSpPr>
          <p:spPr>
            <a:xfrm rot="10800000">
              <a:off x="3088425" y="-1277100"/>
              <a:ext cx="0" cy="3697200"/>
            </a:xfrm>
            <a:prstGeom prst="straightConnector1">
              <a:avLst/>
            </a:prstGeom>
            <a:noFill/>
            <a:ln w="9525" cap="flat" cmpd="sng">
              <a:solidFill>
                <a:schemeClr val="dk1"/>
              </a:solidFill>
              <a:prstDash val="solid"/>
              <a:round/>
              <a:headEnd type="none" w="med" len="med"/>
              <a:tailEnd type="none" w="med" len="med"/>
            </a:ln>
          </p:spPr>
        </p:cxnSp>
        <p:sp>
          <p:nvSpPr>
            <p:cNvPr id="356" name="Google Shape;356;p35"/>
            <p:cNvSpPr/>
            <p:nvPr/>
          </p:nvSpPr>
          <p:spPr>
            <a:xfrm>
              <a:off x="1239825" y="5715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35"/>
          <p:cNvGrpSpPr/>
          <p:nvPr/>
        </p:nvGrpSpPr>
        <p:grpSpPr>
          <a:xfrm rot="-5400000">
            <a:off x="6802600" y="1948950"/>
            <a:ext cx="3697200" cy="90900"/>
            <a:chOff x="1239825" y="571500"/>
            <a:chExt cx="3697200" cy="90900"/>
          </a:xfrm>
        </p:grpSpPr>
        <p:cxnSp>
          <p:nvCxnSpPr>
            <p:cNvPr id="358" name="Google Shape;358;p35"/>
            <p:cNvCxnSpPr/>
            <p:nvPr/>
          </p:nvCxnSpPr>
          <p:spPr>
            <a:xfrm rot="10800000">
              <a:off x="3088425" y="-1277100"/>
              <a:ext cx="0" cy="3697200"/>
            </a:xfrm>
            <a:prstGeom prst="straightConnector1">
              <a:avLst/>
            </a:prstGeom>
            <a:noFill/>
            <a:ln w="9525" cap="flat" cmpd="sng">
              <a:solidFill>
                <a:schemeClr val="dk1"/>
              </a:solidFill>
              <a:prstDash val="solid"/>
              <a:round/>
              <a:headEnd type="none" w="med" len="med"/>
              <a:tailEnd type="none" w="med" len="med"/>
            </a:ln>
          </p:spPr>
        </p:cxnSp>
        <p:sp>
          <p:nvSpPr>
            <p:cNvPr id="359" name="Google Shape;359;p35"/>
            <p:cNvSpPr/>
            <p:nvPr/>
          </p:nvSpPr>
          <p:spPr>
            <a:xfrm>
              <a:off x="1239825" y="5715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60"/>
        <p:cNvGrpSpPr/>
        <p:nvPr/>
      </p:nvGrpSpPr>
      <p:grpSpPr>
        <a:xfrm>
          <a:off x="0" y="0"/>
          <a:ext cx="0" cy="0"/>
          <a:chOff x="0" y="0"/>
          <a:chExt cx="0" cy="0"/>
        </a:xfrm>
      </p:grpSpPr>
      <p:sp>
        <p:nvSpPr>
          <p:cNvPr id="361" name="Google Shape;361;p36"/>
          <p:cNvSpPr/>
          <p:nvPr/>
        </p:nvSpPr>
        <p:spPr>
          <a:xfrm>
            <a:off x="171450" y="145800"/>
            <a:ext cx="8801100" cy="4851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36"/>
          <p:cNvGrpSpPr/>
          <p:nvPr/>
        </p:nvGrpSpPr>
        <p:grpSpPr>
          <a:xfrm rot="10800000">
            <a:off x="165548" y="4741850"/>
            <a:ext cx="6506400" cy="90900"/>
            <a:chOff x="1239825" y="571500"/>
            <a:chExt cx="6506400" cy="90900"/>
          </a:xfrm>
        </p:grpSpPr>
        <p:cxnSp>
          <p:nvCxnSpPr>
            <p:cNvPr id="363" name="Google Shape;363;p36"/>
            <p:cNvCxnSpPr/>
            <p:nvPr/>
          </p:nvCxnSpPr>
          <p:spPr>
            <a:xfrm>
              <a:off x="1239825" y="571500"/>
              <a:ext cx="6506400" cy="0"/>
            </a:xfrm>
            <a:prstGeom prst="straightConnector1">
              <a:avLst/>
            </a:prstGeom>
            <a:noFill/>
            <a:ln w="9525" cap="flat" cmpd="sng">
              <a:solidFill>
                <a:schemeClr val="dk1"/>
              </a:solidFill>
              <a:prstDash val="solid"/>
              <a:round/>
              <a:headEnd type="none" w="med" len="med"/>
              <a:tailEnd type="none" w="med" len="med"/>
            </a:ln>
          </p:spPr>
        </p:cxnSp>
        <p:sp>
          <p:nvSpPr>
            <p:cNvPr id="364" name="Google Shape;364;p36"/>
            <p:cNvSpPr/>
            <p:nvPr/>
          </p:nvSpPr>
          <p:spPr>
            <a:xfrm>
              <a:off x="1239825" y="5715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36"/>
          <p:cNvGrpSpPr/>
          <p:nvPr/>
        </p:nvGrpSpPr>
        <p:grpSpPr>
          <a:xfrm rot="10800000" flipH="1">
            <a:off x="2467871" y="298450"/>
            <a:ext cx="6506400" cy="90900"/>
            <a:chOff x="1239825" y="571500"/>
            <a:chExt cx="6506400" cy="90900"/>
          </a:xfrm>
        </p:grpSpPr>
        <p:cxnSp>
          <p:nvCxnSpPr>
            <p:cNvPr id="366" name="Google Shape;366;p36"/>
            <p:cNvCxnSpPr/>
            <p:nvPr/>
          </p:nvCxnSpPr>
          <p:spPr>
            <a:xfrm>
              <a:off x="1239825" y="571500"/>
              <a:ext cx="6506400" cy="0"/>
            </a:xfrm>
            <a:prstGeom prst="straightConnector1">
              <a:avLst/>
            </a:prstGeom>
            <a:noFill/>
            <a:ln w="9525" cap="flat" cmpd="sng">
              <a:solidFill>
                <a:schemeClr val="dk1"/>
              </a:solidFill>
              <a:prstDash val="solid"/>
              <a:round/>
              <a:headEnd type="none" w="med" len="med"/>
              <a:tailEnd type="none" w="med" len="med"/>
            </a:ln>
          </p:spPr>
        </p:cxnSp>
        <p:sp>
          <p:nvSpPr>
            <p:cNvPr id="367" name="Google Shape;367;p36"/>
            <p:cNvSpPr/>
            <p:nvPr/>
          </p:nvSpPr>
          <p:spPr>
            <a:xfrm>
              <a:off x="1239825" y="5715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171450" y="145800"/>
            <a:ext cx="8801100" cy="4851900"/>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1393550" y="2502950"/>
            <a:ext cx="4360200" cy="1282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393550" y="1713902"/>
            <a:ext cx="12000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393550" y="3743512"/>
            <a:ext cx="4360200" cy="40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a:off x="171450" y="145800"/>
            <a:ext cx="8801100" cy="4851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ubTitle" idx="1"/>
          </p:nvPr>
        </p:nvSpPr>
        <p:spPr>
          <a:xfrm>
            <a:off x="1938000" y="1571850"/>
            <a:ext cx="5268000" cy="123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 name="Google Shape;30;p5"/>
          <p:cNvSpPr txBox="1">
            <a:spLocks noGrp="1"/>
          </p:cNvSpPr>
          <p:nvPr>
            <p:ph type="subTitle" idx="2"/>
          </p:nvPr>
        </p:nvSpPr>
        <p:spPr>
          <a:xfrm>
            <a:off x="1938000" y="3033474"/>
            <a:ext cx="5268000" cy="123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 name="Google Shape;3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 name="Google Shape;32;p5"/>
          <p:cNvGrpSpPr/>
          <p:nvPr/>
        </p:nvGrpSpPr>
        <p:grpSpPr>
          <a:xfrm>
            <a:off x="165700" y="1292300"/>
            <a:ext cx="8349200" cy="3705900"/>
            <a:chOff x="165700" y="1292300"/>
            <a:chExt cx="8349200" cy="3705900"/>
          </a:xfrm>
        </p:grpSpPr>
        <p:grpSp>
          <p:nvGrpSpPr>
            <p:cNvPr id="33" name="Google Shape;33;p5"/>
            <p:cNvGrpSpPr/>
            <p:nvPr/>
          </p:nvGrpSpPr>
          <p:grpSpPr>
            <a:xfrm rot="10800000">
              <a:off x="165700" y="4608500"/>
              <a:ext cx="7941000" cy="90900"/>
              <a:chOff x="1239825" y="571500"/>
              <a:chExt cx="7941000" cy="90900"/>
            </a:xfrm>
          </p:grpSpPr>
          <p:cxnSp>
            <p:nvCxnSpPr>
              <p:cNvPr id="34" name="Google Shape;34;p5"/>
              <p:cNvCxnSpPr/>
              <p:nvPr/>
            </p:nvCxnSpPr>
            <p:spPr>
              <a:xfrm>
                <a:off x="1239825" y="571500"/>
                <a:ext cx="7941000" cy="0"/>
              </a:xfrm>
              <a:prstGeom prst="straightConnector1">
                <a:avLst/>
              </a:prstGeom>
              <a:noFill/>
              <a:ln w="9525" cap="flat" cmpd="sng">
                <a:solidFill>
                  <a:schemeClr val="dk1"/>
                </a:solidFill>
                <a:prstDash val="solid"/>
                <a:round/>
                <a:headEnd type="none" w="med" len="med"/>
                <a:tailEnd type="none" w="med" len="med"/>
              </a:ln>
            </p:spPr>
          </p:cxnSp>
          <p:sp>
            <p:nvSpPr>
              <p:cNvPr id="35" name="Google Shape;35;p5"/>
              <p:cNvSpPr/>
              <p:nvPr/>
            </p:nvSpPr>
            <p:spPr>
              <a:xfrm>
                <a:off x="1239825" y="5715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5"/>
            <p:cNvGrpSpPr/>
            <p:nvPr/>
          </p:nvGrpSpPr>
          <p:grpSpPr>
            <a:xfrm flipH="1">
              <a:off x="8424000" y="1292300"/>
              <a:ext cx="90900" cy="3705900"/>
              <a:chOff x="7952125" y="1292300"/>
              <a:chExt cx="90900" cy="3705900"/>
            </a:xfrm>
          </p:grpSpPr>
          <p:sp>
            <p:nvSpPr>
              <p:cNvPr id="37" name="Google Shape;37;p5"/>
              <p:cNvSpPr/>
              <p:nvPr/>
            </p:nvSpPr>
            <p:spPr>
              <a:xfrm rot="5400000">
                <a:off x="7744975" y="149945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5"/>
              <p:cNvCxnSpPr/>
              <p:nvPr/>
            </p:nvCxnSpPr>
            <p:spPr>
              <a:xfrm>
                <a:off x="8043025" y="1292300"/>
                <a:ext cx="0" cy="370590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3"/>
        <p:cNvGrpSpPr/>
        <p:nvPr/>
      </p:nvGrpSpPr>
      <p:grpSpPr>
        <a:xfrm>
          <a:off x="0" y="0"/>
          <a:ext cx="0" cy="0"/>
          <a:chOff x="0" y="0"/>
          <a:chExt cx="0" cy="0"/>
        </a:xfrm>
      </p:grpSpPr>
      <p:sp>
        <p:nvSpPr>
          <p:cNvPr id="84" name="Google Shape;84;p13"/>
          <p:cNvSpPr/>
          <p:nvPr/>
        </p:nvSpPr>
        <p:spPr>
          <a:xfrm>
            <a:off x="171450" y="145800"/>
            <a:ext cx="8801100" cy="4851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a:spLocks noGrp="1"/>
          </p:cNvSpPr>
          <p:nvPr>
            <p:ph type="title" hasCustomPrompt="1"/>
          </p:nvPr>
        </p:nvSpPr>
        <p:spPr>
          <a:xfrm>
            <a:off x="1245650" y="10734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subTitle" idx="1"/>
          </p:nvPr>
        </p:nvSpPr>
        <p:spPr>
          <a:xfrm>
            <a:off x="720000" y="2211355"/>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87" name="Google Shape;87;p13"/>
          <p:cNvSpPr txBox="1">
            <a:spLocks noGrp="1"/>
          </p:cNvSpPr>
          <p:nvPr>
            <p:ph type="title" idx="2" hasCustomPrompt="1"/>
          </p:nvPr>
        </p:nvSpPr>
        <p:spPr>
          <a:xfrm>
            <a:off x="3931900" y="10734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a:spLocks noGrp="1"/>
          </p:cNvSpPr>
          <p:nvPr>
            <p:ph type="subTitle" idx="3"/>
          </p:nvPr>
        </p:nvSpPr>
        <p:spPr>
          <a:xfrm>
            <a:off x="3403800" y="2211355"/>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89" name="Google Shape;89;p13"/>
          <p:cNvSpPr txBox="1">
            <a:spLocks noGrp="1"/>
          </p:cNvSpPr>
          <p:nvPr>
            <p:ph type="title" idx="4" hasCustomPrompt="1"/>
          </p:nvPr>
        </p:nvSpPr>
        <p:spPr>
          <a:xfrm>
            <a:off x="6623050" y="10734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subTitle" idx="5"/>
          </p:nvPr>
        </p:nvSpPr>
        <p:spPr>
          <a:xfrm>
            <a:off x="6087600" y="2211355"/>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91" name="Google Shape;91;p13"/>
          <p:cNvSpPr txBox="1">
            <a:spLocks noGrp="1"/>
          </p:cNvSpPr>
          <p:nvPr>
            <p:ph type="title" idx="6" hasCustomPrompt="1"/>
          </p:nvPr>
        </p:nvSpPr>
        <p:spPr>
          <a:xfrm>
            <a:off x="2590000" y="2824525"/>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a:spLocks noGrp="1"/>
          </p:cNvSpPr>
          <p:nvPr>
            <p:ph type="subTitle" idx="7"/>
          </p:nvPr>
        </p:nvSpPr>
        <p:spPr>
          <a:xfrm>
            <a:off x="2064350" y="3970706"/>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93" name="Google Shape;93;p13"/>
          <p:cNvSpPr txBox="1">
            <a:spLocks noGrp="1"/>
          </p:cNvSpPr>
          <p:nvPr>
            <p:ph type="title" idx="8" hasCustomPrompt="1"/>
          </p:nvPr>
        </p:nvSpPr>
        <p:spPr>
          <a:xfrm>
            <a:off x="5276250" y="2824525"/>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a:spLocks noGrp="1"/>
          </p:cNvSpPr>
          <p:nvPr>
            <p:ph type="subTitle" idx="9"/>
          </p:nvPr>
        </p:nvSpPr>
        <p:spPr>
          <a:xfrm>
            <a:off x="4748150" y="3970706"/>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95" name="Google Shape;95;p13"/>
          <p:cNvSpPr txBox="1">
            <a:spLocks noGrp="1"/>
          </p:cNvSpPr>
          <p:nvPr>
            <p:ph type="title" idx="13"/>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 name="Google Shape;96;p13"/>
          <p:cNvSpPr txBox="1">
            <a:spLocks noGrp="1"/>
          </p:cNvSpPr>
          <p:nvPr>
            <p:ph type="subTitle" idx="14"/>
          </p:nvPr>
        </p:nvSpPr>
        <p:spPr>
          <a:xfrm>
            <a:off x="715100" y="1590600"/>
            <a:ext cx="2336400" cy="717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Noto Serif Ethiopic"/>
              <a:buNone/>
              <a:defRPr sz="2000">
                <a:solidFill>
                  <a:schemeClr val="dk1"/>
                </a:solidFill>
                <a:latin typeface="Noto Serif Ethiopic"/>
                <a:ea typeface="Noto Serif Ethiopic"/>
                <a:cs typeface="Noto Serif Ethiopic"/>
                <a:sym typeface="Noto Serif Ethiopic"/>
              </a:defRPr>
            </a:lvl1pPr>
            <a:lvl2pPr lvl="1"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2pPr>
            <a:lvl3pPr lvl="2"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3pPr>
            <a:lvl4pPr lvl="3"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4pPr>
            <a:lvl5pPr lvl="4"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5pPr>
            <a:lvl6pPr lvl="5"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6pPr>
            <a:lvl7pPr lvl="6"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7pPr>
            <a:lvl8pPr lvl="7"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8pPr>
            <a:lvl9pPr lvl="8"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9pPr>
          </a:lstStyle>
          <a:p>
            <a:endParaRPr/>
          </a:p>
        </p:txBody>
      </p:sp>
      <p:sp>
        <p:nvSpPr>
          <p:cNvPr id="97" name="Google Shape;97;p13"/>
          <p:cNvSpPr txBox="1">
            <a:spLocks noGrp="1"/>
          </p:cNvSpPr>
          <p:nvPr>
            <p:ph type="subTitle" idx="15"/>
          </p:nvPr>
        </p:nvSpPr>
        <p:spPr>
          <a:xfrm>
            <a:off x="3403800" y="1590600"/>
            <a:ext cx="2336400" cy="717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Noto Serif Ethiopic"/>
              <a:buNone/>
              <a:defRPr sz="2000">
                <a:solidFill>
                  <a:schemeClr val="dk1"/>
                </a:solidFill>
                <a:latin typeface="Noto Serif Ethiopic"/>
                <a:ea typeface="Noto Serif Ethiopic"/>
                <a:cs typeface="Noto Serif Ethiopic"/>
                <a:sym typeface="Noto Serif Ethiopic"/>
              </a:defRPr>
            </a:lvl1pPr>
            <a:lvl2pPr lvl="1"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2pPr>
            <a:lvl3pPr lvl="2"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3pPr>
            <a:lvl4pPr lvl="3"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4pPr>
            <a:lvl5pPr lvl="4"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5pPr>
            <a:lvl6pPr lvl="5"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6pPr>
            <a:lvl7pPr lvl="6"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7pPr>
            <a:lvl8pPr lvl="7"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8pPr>
            <a:lvl9pPr lvl="8"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9pPr>
          </a:lstStyle>
          <a:p>
            <a:endParaRPr/>
          </a:p>
        </p:txBody>
      </p:sp>
      <p:sp>
        <p:nvSpPr>
          <p:cNvPr id="98" name="Google Shape;98;p13"/>
          <p:cNvSpPr txBox="1">
            <a:spLocks noGrp="1"/>
          </p:cNvSpPr>
          <p:nvPr>
            <p:ph type="subTitle" idx="16"/>
          </p:nvPr>
        </p:nvSpPr>
        <p:spPr>
          <a:xfrm>
            <a:off x="6092500" y="1590600"/>
            <a:ext cx="2336400" cy="717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Noto Serif Ethiopic"/>
              <a:buNone/>
              <a:defRPr sz="2000">
                <a:solidFill>
                  <a:schemeClr val="dk1"/>
                </a:solidFill>
                <a:latin typeface="Noto Serif Ethiopic"/>
                <a:ea typeface="Noto Serif Ethiopic"/>
                <a:cs typeface="Noto Serif Ethiopic"/>
                <a:sym typeface="Noto Serif Ethiopic"/>
              </a:defRPr>
            </a:lvl1pPr>
            <a:lvl2pPr lvl="1"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2pPr>
            <a:lvl3pPr lvl="2"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3pPr>
            <a:lvl4pPr lvl="3"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4pPr>
            <a:lvl5pPr lvl="4"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5pPr>
            <a:lvl6pPr lvl="5"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6pPr>
            <a:lvl7pPr lvl="6"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7pPr>
            <a:lvl8pPr lvl="7"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8pPr>
            <a:lvl9pPr lvl="8"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9pPr>
          </a:lstStyle>
          <a:p>
            <a:endParaRPr/>
          </a:p>
        </p:txBody>
      </p:sp>
      <p:sp>
        <p:nvSpPr>
          <p:cNvPr id="99" name="Google Shape;99;p13"/>
          <p:cNvSpPr txBox="1">
            <a:spLocks noGrp="1"/>
          </p:cNvSpPr>
          <p:nvPr>
            <p:ph type="subTitle" idx="17"/>
          </p:nvPr>
        </p:nvSpPr>
        <p:spPr>
          <a:xfrm>
            <a:off x="2059450" y="3350000"/>
            <a:ext cx="2336400" cy="717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Noto Serif Ethiopic"/>
              <a:buNone/>
              <a:defRPr sz="2000">
                <a:solidFill>
                  <a:schemeClr val="dk1"/>
                </a:solidFill>
                <a:latin typeface="Noto Serif Ethiopic"/>
                <a:ea typeface="Noto Serif Ethiopic"/>
                <a:cs typeface="Noto Serif Ethiopic"/>
                <a:sym typeface="Noto Serif Ethiopic"/>
              </a:defRPr>
            </a:lvl1pPr>
            <a:lvl2pPr lvl="1"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2pPr>
            <a:lvl3pPr lvl="2"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3pPr>
            <a:lvl4pPr lvl="3"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4pPr>
            <a:lvl5pPr lvl="4"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5pPr>
            <a:lvl6pPr lvl="5"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6pPr>
            <a:lvl7pPr lvl="6"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7pPr>
            <a:lvl8pPr lvl="7"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8pPr>
            <a:lvl9pPr lvl="8"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9pPr>
          </a:lstStyle>
          <a:p>
            <a:endParaRPr/>
          </a:p>
        </p:txBody>
      </p:sp>
      <p:sp>
        <p:nvSpPr>
          <p:cNvPr id="100" name="Google Shape;100;p13"/>
          <p:cNvSpPr txBox="1">
            <a:spLocks noGrp="1"/>
          </p:cNvSpPr>
          <p:nvPr>
            <p:ph type="subTitle" idx="18"/>
          </p:nvPr>
        </p:nvSpPr>
        <p:spPr>
          <a:xfrm>
            <a:off x="4748150" y="3350000"/>
            <a:ext cx="2336400" cy="717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Noto Serif Ethiopic"/>
              <a:buNone/>
              <a:defRPr sz="2000">
                <a:solidFill>
                  <a:schemeClr val="dk1"/>
                </a:solidFill>
                <a:latin typeface="Noto Serif Ethiopic"/>
                <a:ea typeface="Noto Serif Ethiopic"/>
                <a:cs typeface="Noto Serif Ethiopic"/>
                <a:sym typeface="Noto Serif Ethiopic"/>
              </a:defRPr>
            </a:lvl1pPr>
            <a:lvl2pPr lvl="1"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2pPr>
            <a:lvl3pPr lvl="2"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3pPr>
            <a:lvl4pPr lvl="3"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4pPr>
            <a:lvl5pPr lvl="4"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5pPr>
            <a:lvl6pPr lvl="5"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6pPr>
            <a:lvl7pPr lvl="6"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7pPr>
            <a:lvl8pPr lvl="7"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8pPr>
            <a:lvl9pPr lvl="8" rtl="0">
              <a:lnSpc>
                <a:spcPct val="100000"/>
              </a:lnSpc>
              <a:spcBef>
                <a:spcPts val="0"/>
              </a:spcBef>
              <a:spcAft>
                <a:spcPts val="0"/>
              </a:spcAft>
              <a:buClr>
                <a:schemeClr val="dk1"/>
              </a:buClr>
              <a:buSzPts val="2400"/>
              <a:buFont typeface="Noto Serif Ethiopic"/>
              <a:buNone/>
              <a:defRPr sz="2400">
                <a:solidFill>
                  <a:schemeClr val="dk1"/>
                </a:solidFill>
                <a:latin typeface="Noto Serif Ethiopic"/>
                <a:ea typeface="Noto Serif Ethiopic"/>
                <a:cs typeface="Noto Serif Ethiopic"/>
                <a:sym typeface="Noto Serif Ethiopic"/>
              </a:defRPr>
            </a:lvl9pPr>
          </a:lstStyle>
          <a:p>
            <a:endParaRPr/>
          </a:p>
        </p:txBody>
      </p:sp>
      <p:grpSp>
        <p:nvGrpSpPr>
          <p:cNvPr id="101" name="Google Shape;101;p13"/>
          <p:cNvGrpSpPr/>
          <p:nvPr/>
        </p:nvGrpSpPr>
        <p:grpSpPr>
          <a:xfrm rot="10800000">
            <a:off x="165548" y="4741850"/>
            <a:ext cx="6506400" cy="90900"/>
            <a:chOff x="1239825" y="571500"/>
            <a:chExt cx="6506400" cy="90900"/>
          </a:xfrm>
        </p:grpSpPr>
        <p:cxnSp>
          <p:nvCxnSpPr>
            <p:cNvPr id="102" name="Google Shape;102;p13"/>
            <p:cNvCxnSpPr/>
            <p:nvPr/>
          </p:nvCxnSpPr>
          <p:spPr>
            <a:xfrm>
              <a:off x="1239825" y="571500"/>
              <a:ext cx="6506400" cy="0"/>
            </a:xfrm>
            <a:prstGeom prst="straightConnector1">
              <a:avLst/>
            </a:prstGeom>
            <a:noFill/>
            <a:ln w="9525" cap="flat" cmpd="sng">
              <a:solidFill>
                <a:schemeClr val="dk1"/>
              </a:solidFill>
              <a:prstDash val="solid"/>
              <a:round/>
              <a:headEnd type="none" w="med" len="med"/>
              <a:tailEnd type="none" w="med" len="med"/>
            </a:ln>
          </p:spPr>
        </p:cxnSp>
        <p:sp>
          <p:nvSpPr>
            <p:cNvPr id="103" name="Google Shape;103;p13"/>
            <p:cNvSpPr/>
            <p:nvPr/>
          </p:nvSpPr>
          <p:spPr>
            <a:xfrm>
              <a:off x="1239825" y="5715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4"/>
        <p:cNvGrpSpPr/>
        <p:nvPr/>
      </p:nvGrpSpPr>
      <p:grpSpPr>
        <a:xfrm>
          <a:off x="0" y="0"/>
          <a:ext cx="0" cy="0"/>
          <a:chOff x="0" y="0"/>
          <a:chExt cx="0" cy="0"/>
        </a:xfrm>
      </p:grpSpPr>
      <p:sp>
        <p:nvSpPr>
          <p:cNvPr id="105" name="Google Shape;105;p14"/>
          <p:cNvSpPr/>
          <p:nvPr/>
        </p:nvSpPr>
        <p:spPr>
          <a:xfrm>
            <a:off x="171450" y="145800"/>
            <a:ext cx="8801100" cy="4851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txBox="1">
            <a:spLocks noGrp="1"/>
          </p:cNvSpPr>
          <p:nvPr>
            <p:ph type="title"/>
          </p:nvPr>
        </p:nvSpPr>
        <p:spPr>
          <a:xfrm>
            <a:off x="1717938" y="3040950"/>
            <a:ext cx="5708100" cy="531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7" name="Google Shape;107;p14"/>
          <p:cNvSpPr txBox="1">
            <a:spLocks noGrp="1"/>
          </p:cNvSpPr>
          <p:nvPr>
            <p:ph type="subTitle" idx="1"/>
          </p:nvPr>
        </p:nvSpPr>
        <p:spPr>
          <a:xfrm>
            <a:off x="1717960" y="1570650"/>
            <a:ext cx="5708100" cy="1470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08" name="Google Shape;108;p14"/>
          <p:cNvGrpSpPr/>
          <p:nvPr/>
        </p:nvGrpSpPr>
        <p:grpSpPr>
          <a:xfrm>
            <a:off x="435875" y="97275"/>
            <a:ext cx="8272250" cy="4900925"/>
            <a:chOff x="435875" y="97275"/>
            <a:chExt cx="8272250" cy="4900925"/>
          </a:xfrm>
        </p:grpSpPr>
        <p:grpSp>
          <p:nvGrpSpPr>
            <p:cNvPr id="109" name="Google Shape;109;p14"/>
            <p:cNvGrpSpPr/>
            <p:nvPr/>
          </p:nvGrpSpPr>
          <p:grpSpPr>
            <a:xfrm rot="10800000">
              <a:off x="435875" y="97275"/>
              <a:ext cx="90900" cy="3705900"/>
              <a:chOff x="7952125" y="1292300"/>
              <a:chExt cx="90900" cy="3705900"/>
            </a:xfrm>
          </p:grpSpPr>
          <p:sp>
            <p:nvSpPr>
              <p:cNvPr id="110" name="Google Shape;110;p14"/>
              <p:cNvSpPr/>
              <p:nvPr/>
            </p:nvSpPr>
            <p:spPr>
              <a:xfrm rot="5400000">
                <a:off x="7744975" y="149945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p14"/>
              <p:cNvCxnSpPr/>
              <p:nvPr/>
            </p:nvCxnSpPr>
            <p:spPr>
              <a:xfrm>
                <a:off x="8043025" y="1292300"/>
                <a:ext cx="0" cy="3705900"/>
              </a:xfrm>
              <a:prstGeom prst="straightConnector1">
                <a:avLst/>
              </a:prstGeom>
              <a:noFill/>
              <a:ln w="9525" cap="flat" cmpd="sng">
                <a:solidFill>
                  <a:schemeClr val="dk1"/>
                </a:solidFill>
                <a:prstDash val="solid"/>
                <a:round/>
                <a:headEnd type="none" w="med" len="med"/>
                <a:tailEnd type="none" w="med" len="med"/>
              </a:ln>
            </p:spPr>
          </p:cxnSp>
        </p:grpSp>
        <p:grpSp>
          <p:nvGrpSpPr>
            <p:cNvPr id="112" name="Google Shape;112;p14"/>
            <p:cNvGrpSpPr/>
            <p:nvPr/>
          </p:nvGrpSpPr>
          <p:grpSpPr>
            <a:xfrm flipH="1">
              <a:off x="8617225" y="1292300"/>
              <a:ext cx="90900" cy="3705900"/>
              <a:chOff x="7952125" y="1292300"/>
              <a:chExt cx="90900" cy="3705900"/>
            </a:xfrm>
          </p:grpSpPr>
          <p:sp>
            <p:nvSpPr>
              <p:cNvPr id="113" name="Google Shape;113;p14"/>
              <p:cNvSpPr/>
              <p:nvPr/>
            </p:nvSpPr>
            <p:spPr>
              <a:xfrm rot="5400000">
                <a:off x="7744975" y="149945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14"/>
              <p:cNvCxnSpPr/>
              <p:nvPr/>
            </p:nvCxnSpPr>
            <p:spPr>
              <a:xfrm>
                <a:off x="8043025" y="1292300"/>
                <a:ext cx="0" cy="370590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5"/>
        <p:cNvGrpSpPr/>
        <p:nvPr/>
      </p:nvGrpSpPr>
      <p:grpSpPr>
        <a:xfrm>
          <a:off x="0" y="0"/>
          <a:ext cx="0" cy="0"/>
          <a:chOff x="0" y="0"/>
          <a:chExt cx="0" cy="0"/>
        </a:xfrm>
      </p:grpSpPr>
      <p:sp>
        <p:nvSpPr>
          <p:cNvPr id="116" name="Google Shape;116;p15"/>
          <p:cNvSpPr/>
          <p:nvPr/>
        </p:nvSpPr>
        <p:spPr>
          <a:xfrm>
            <a:off x="171450" y="145800"/>
            <a:ext cx="8801100" cy="4851900"/>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txBox="1">
            <a:spLocks noGrp="1"/>
          </p:cNvSpPr>
          <p:nvPr>
            <p:ph type="title"/>
          </p:nvPr>
        </p:nvSpPr>
        <p:spPr>
          <a:xfrm>
            <a:off x="2352125" y="2350750"/>
            <a:ext cx="3555300" cy="1367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15"/>
          <p:cNvSpPr txBox="1">
            <a:spLocks noGrp="1"/>
          </p:cNvSpPr>
          <p:nvPr>
            <p:ph type="title" idx="2" hasCustomPrompt="1"/>
          </p:nvPr>
        </p:nvSpPr>
        <p:spPr>
          <a:xfrm>
            <a:off x="1152125" y="2350752"/>
            <a:ext cx="12000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9" name="Google Shape;119;p15"/>
          <p:cNvSpPr txBox="1">
            <a:spLocks noGrp="1"/>
          </p:cNvSpPr>
          <p:nvPr>
            <p:ph type="subTitle" idx="1"/>
          </p:nvPr>
        </p:nvSpPr>
        <p:spPr>
          <a:xfrm>
            <a:off x="2352125" y="3718300"/>
            <a:ext cx="3555300" cy="40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20"/>
        <p:cNvGrpSpPr/>
        <p:nvPr/>
      </p:nvGrpSpPr>
      <p:grpSpPr>
        <a:xfrm>
          <a:off x="0" y="0"/>
          <a:ext cx="0" cy="0"/>
          <a:chOff x="0" y="0"/>
          <a:chExt cx="0" cy="0"/>
        </a:xfrm>
      </p:grpSpPr>
      <p:sp>
        <p:nvSpPr>
          <p:cNvPr id="121" name="Google Shape;121;p16"/>
          <p:cNvSpPr/>
          <p:nvPr/>
        </p:nvSpPr>
        <p:spPr>
          <a:xfrm>
            <a:off x="171450" y="145800"/>
            <a:ext cx="8801100" cy="4851900"/>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txBox="1">
            <a:spLocks noGrp="1"/>
          </p:cNvSpPr>
          <p:nvPr>
            <p:ph type="title"/>
          </p:nvPr>
        </p:nvSpPr>
        <p:spPr>
          <a:xfrm>
            <a:off x="3854900" y="2450375"/>
            <a:ext cx="3733800" cy="1405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3" name="Google Shape;123;p16"/>
          <p:cNvSpPr txBox="1">
            <a:spLocks noGrp="1"/>
          </p:cNvSpPr>
          <p:nvPr>
            <p:ph type="title" idx="2" hasCustomPrompt="1"/>
          </p:nvPr>
        </p:nvSpPr>
        <p:spPr>
          <a:xfrm>
            <a:off x="5121800" y="1643052"/>
            <a:ext cx="12000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4" name="Google Shape;124;p16"/>
          <p:cNvSpPr txBox="1">
            <a:spLocks noGrp="1"/>
          </p:cNvSpPr>
          <p:nvPr>
            <p:ph type="subTitle" idx="1"/>
          </p:nvPr>
        </p:nvSpPr>
        <p:spPr>
          <a:xfrm>
            <a:off x="3854900" y="3855551"/>
            <a:ext cx="37338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37"/>
        <p:cNvGrpSpPr/>
        <p:nvPr/>
      </p:nvGrpSpPr>
      <p:grpSpPr>
        <a:xfrm>
          <a:off x="0" y="0"/>
          <a:ext cx="0" cy="0"/>
          <a:chOff x="0" y="0"/>
          <a:chExt cx="0" cy="0"/>
        </a:xfrm>
      </p:grpSpPr>
      <p:sp>
        <p:nvSpPr>
          <p:cNvPr id="138" name="Google Shape;138;p19"/>
          <p:cNvSpPr/>
          <p:nvPr/>
        </p:nvSpPr>
        <p:spPr>
          <a:xfrm>
            <a:off x="171450" y="145800"/>
            <a:ext cx="8801100" cy="4851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a:spLocks noGrp="1"/>
          </p:cNvSpPr>
          <p:nvPr>
            <p:ph type="subTitle" idx="1"/>
          </p:nvPr>
        </p:nvSpPr>
        <p:spPr>
          <a:xfrm>
            <a:off x="1068813" y="2004274"/>
            <a:ext cx="3615600" cy="167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140" name="Google Shape;140;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1" name="Google Shape;141;p19"/>
          <p:cNvGrpSpPr/>
          <p:nvPr/>
        </p:nvGrpSpPr>
        <p:grpSpPr>
          <a:xfrm rot="10800000">
            <a:off x="165548" y="4741850"/>
            <a:ext cx="6506400" cy="90900"/>
            <a:chOff x="1239825" y="571500"/>
            <a:chExt cx="6506400" cy="90900"/>
          </a:xfrm>
        </p:grpSpPr>
        <p:cxnSp>
          <p:nvCxnSpPr>
            <p:cNvPr id="142" name="Google Shape;142;p19"/>
            <p:cNvCxnSpPr/>
            <p:nvPr/>
          </p:nvCxnSpPr>
          <p:spPr>
            <a:xfrm>
              <a:off x="1239825" y="571500"/>
              <a:ext cx="6506400" cy="0"/>
            </a:xfrm>
            <a:prstGeom prst="straightConnector1">
              <a:avLst/>
            </a:prstGeom>
            <a:noFill/>
            <a:ln w="9525" cap="flat" cmpd="sng">
              <a:solidFill>
                <a:schemeClr val="dk1"/>
              </a:solidFill>
              <a:prstDash val="solid"/>
              <a:round/>
              <a:headEnd type="none" w="med" len="med"/>
              <a:tailEnd type="none" w="med" len="med"/>
            </a:ln>
          </p:spPr>
        </p:cxnSp>
        <p:sp>
          <p:nvSpPr>
            <p:cNvPr id="143" name="Google Shape;143;p19"/>
            <p:cNvSpPr/>
            <p:nvPr/>
          </p:nvSpPr>
          <p:spPr>
            <a:xfrm>
              <a:off x="1239825" y="5715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19"/>
          <p:cNvGrpSpPr/>
          <p:nvPr/>
        </p:nvGrpSpPr>
        <p:grpSpPr>
          <a:xfrm rot="10800000" flipH="1">
            <a:off x="402371" y="298450"/>
            <a:ext cx="8394600" cy="90900"/>
            <a:chOff x="1239825" y="571500"/>
            <a:chExt cx="8394600" cy="90900"/>
          </a:xfrm>
        </p:grpSpPr>
        <p:cxnSp>
          <p:nvCxnSpPr>
            <p:cNvPr id="145" name="Google Shape;145;p19"/>
            <p:cNvCxnSpPr/>
            <p:nvPr/>
          </p:nvCxnSpPr>
          <p:spPr>
            <a:xfrm>
              <a:off x="1239825" y="571500"/>
              <a:ext cx="8394600" cy="0"/>
            </a:xfrm>
            <a:prstGeom prst="straightConnector1">
              <a:avLst/>
            </a:prstGeom>
            <a:noFill/>
            <a:ln w="9525" cap="flat" cmpd="sng">
              <a:solidFill>
                <a:schemeClr val="dk1"/>
              </a:solidFill>
              <a:prstDash val="solid"/>
              <a:round/>
              <a:headEnd type="none" w="med" len="med"/>
              <a:tailEnd type="none" w="med" len="med"/>
            </a:ln>
          </p:spPr>
        </p:cxnSp>
        <p:sp>
          <p:nvSpPr>
            <p:cNvPr id="146" name="Google Shape;146;p19"/>
            <p:cNvSpPr/>
            <p:nvPr/>
          </p:nvSpPr>
          <p:spPr>
            <a:xfrm>
              <a:off x="1239825" y="5715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9"/>
          <p:cNvSpPr>
            <a:spLocks noGrp="1"/>
          </p:cNvSpPr>
          <p:nvPr>
            <p:ph type="pic" idx="2"/>
          </p:nvPr>
        </p:nvSpPr>
        <p:spPr>
          <a:xfrm>
            <a:off x="4789588" y="1603025"/>
            <a:ext cx="3285600" cy="2476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Noto Serif Ethiopic"/>
              <a:buNone/>
              <a:defRPr sz="3500">
                <a:solidFill>
                  <a:schemeClr val="dk1"/>
                </a:solidFill>
                <a:latin typeface="Noto Serif Ethiopic"/>
                <a:ea typeface="Noto Serif Ethiopic"/>
                <a:cs typeface="Noto Serif Ethiopic"/>
                <a:sym typeface="Noto Serif Ethiopi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1pPr>
            <a:lvl2pPr marL="914400" lvl="1" indent="-304800" rtl="0">
              <a:lnSpc>
                <a:spcPct val="100000"/>
              </a:lnSpc>
              <a:spcBef>
                <a:spcPts val="1600"/>
              </a:spcBef>
              <a:spcAft>
                <a:spcPts val="0"/>
              </a:spcAft>
              <a:buClr>
                <a:schemeClr val="dk1"/>
              </a:buClr>
              <a:buSzPts val="1200"/>
              <a:buFont typeface="Akatab"/>
              <a:buChar char="○"/>
              <a:defRPr sz="1200">
                <a:solidFill>
                  <a:schemeClr val="dk1"/>
                </a:solidFill>
                <a:latin typeface="Akatab"/>
                <a:ea typeface="Akatab"/>
                <a:cs typeface="Akatab"/>
                <a:sym typeface="Akatab"/>
              </a:defRPr>
            </a:lvl2pPr>
            <a:lvl3pPr marL="1371600" lvl="2" indent="-304800" rtl="0">
              <a:lnSpc>
                <a:spcPct val="100000"/>
              </a:lnSpc>
              <a:spcBef>
                <a:spcPts val="1600"/>
              </a:spcBef>
              <a:spcAft>
                <a:spcPts val="0"/>
              </a:spcAft>
              <a:buClr>
                <a:schemeClr val="dk1"/>
              </a:buClr>
              <a:buSzPts val="1200"/>
              <a:buFont typeface="Akatab"/>
              <a:buChar char="■"/>
              <a:defRPr sz="1200">
                <a:solidFill>
                  <a:schemeClr val="dk1"/>
                </a:solidFill>
                <a:latin typeface="Akatab"/>
                <a:ea typeface="Akatab"/>
                <a:cs typeface="Akatab"/>
                <a:sym typeface="Akatab"/>
              </a:defRPr>
            </a:lvl3pPr>
            <a:lvl4pPr marL="1828800" lvl="3" indent="-304800" rtl="0">
              <a:lnSpc>
                <a:spcPct val="100000"/>
              </a:lnSpc>
              <a:spcBef>
                <a:spcPts val="1600"/>
              </a:spcBef>
              <a:spcAft>
                <a:spcPts val="0"/>
              </a:spcAft>
              <a:buClr>
                <a:schemeClr val="dk1"/>
              </a:buClr>
              <a:buSzPts val="1200"/>
              <a:buFont typeface="Akatab"/>
              <a:buChar char="●"/>
              <a:defRPr sz="1200">
                <a:solidFill>
                  <a:schemeClr val="dk1"/>
                </a:solidFill>
                <a:latin typeface="Akatab"/>
                <a:ea typeface="Akatab"/>
                <a:cs typeface="Akatab"/>
                <a:sym typeface="Akatab"/>
              </a:defRPr>
            </a:lvl4pPr>
            <a:lvl5pPr marL="2286000" lvl="4" indent="-304800" rtl="0">
              <a:lnSpc>
                <a:spcPct val="100000"/>
              </a:lnSpc>
              <a:spcBef>
                <a:spcPts val="1600"/>
              </a:spcBef>
              <a:spcAft>
                <a:spcPts val="0"/>
              </a:spcAft>
              <a:buClr>
                <a:schemeClr val="dk1"/>
              </a:buClr>
              <a:buSzPts val="1200"/>
              <a:buFont typeface="Akatab"/>
              <a:buChar char="○"/>
              <a:defRPr sz="1200">
                <a:solidFill>
                  <a:schemeClr val="dk1"/>
                </a:solidFill>
                <a:latin typeface="Akatab"/>
                <a:ea typeface="Akatab"/>
                <a:cs typeface="Akatab"/>
                <a:sym typeface="Akatab"/>
              </a:defRPr>
            </a:lvl5pPr>
            <a:lvl6pPr marL="2743200" lvl="5" indent="-304800" rtl="0">
              <a:lnSpc>
                <a:spcPct val="100000"/>
              </a:lnSpc>
              <a:spcBef>
                <a:spcPts val="1600"/>
              </a:spcBef>
              <a:spcAft>
                <a:spcPts val="0"/>
              </a:spcAft>
              <a:buClr>
                <a:schemeClr val="dk1"/>
              </a:buClr>
              <a:buSzPts val="1200"/>
              <a:buFont typeface="Akatab"/>
              <a:buChar char="■"/>
              <a:defRPr sz="1200">
                <a:solidFill>
                  <a:schemeClr val="dk1"/>
                </a:solidFill>
                <a:latin typeface="Akatab"/>
                <a:ea typeface="Akatab"/>
                <a:cs typeface="Akatab"/>
                <a:sym typeface="Akatab"/>
              </a:defRPr>
            </a:lvl6pPr>
            <a:lvl7pPr marL="3200400" lvl="6" indent="-304800" rtl="0">
              <a:lnSpc>
                <a:spcPct val="100000"/>
              </a:lnSpc>
              <a:spcBef>
                <a:spcPts val="1600"/>
              </a:spcBef>
              <a:spcAft>
                <a:spcPts val="0"/>
              </a:spcAft>
              <a:buClr>
                <a:schemeClr val="dk1"/>
              </a:buClr>
              <a:buSzPts val="1200"/>
              <a:buFont typeface="Akatab"/>
              <a:buChar char="●"/>
              <a:defRPr sz="1200">
                <a:solidFill>
                  <a:schemeClr val="dk1"/>
                </a:solidFill>
                <a:latin typeface="Akatab"/>
                <a:ea typeface="Akatab"/>
                <a:cs typeface="Akatab"/>
                <a:sym typeface="Akatab"/>
              </a:defRPr>
            </a:lvl7pPr>
            <a:lvl8pPr marL="3657600" lvl="7" indent="-304800" rtl="0">
              <a:lnSpc>
                <a:spcPct val="100000"/>
              </a:lnSpc>
              <a:spcBef>
                <a:spcPts val="1600"/>
              </a:spcBef>
              <a:spcAft>
                <a:spcPts val="0"/>
              </a:spcAft>
              <a:buClr>
                <a:schemeClr val="dk1"/>
              </a:buClr>
              <a:buSzPts val="1200"/>
              <a:buFont typeface="Akatab"/>
              <a:buChar char="○"/>
              <a:defRPr sz="1200">
                <a:solidFill>
                  <a:schemeClr val="dk1"/>
                </a:solidFill>
                <a:latin typeface="Akatab"/>
                <a:ea typeface="Akatab"/>
                <a:cs typeface="Akatab"/>
                <a:sym typeface="Akatab"/>
              </a:defRPr>
            </a:lvl8pPr>
            <a:lvl9pPr marL="4114800" lvl="8" indent="-304800" rtl="0">
              <a:lnSpc>
                <a:spcPct val="100000"/>
              </a:lnSpc>
              <a:spcBef>
                <a:spcPts val="1600"/>
              </a:spcBef>
              <a:spcAft>
                <a:spcPts val="1600"/>
              </a:spcAft>
              <a:buClr>
                <a:schemeClr val="dk1"/>
              </a:buClr>
              <a:buSzPts val="1200"/>
              <a:buFont typeface="Akatab"/>
              <a:buChar char="■"/>
              <a:defRPr sz="1200">
                <a:solidFill>
                  <a:schemeClr val="dk1"/>
                </a:solidFill>
                <a:latin typeface="Akatab"/>
                <a:ea typeface="Akatab"/>
                <a:cs typeface="Akatab"/>
                <a:sym typeface="Akat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 id="2147483661" r:id="rId7"/>
    <p:sldLayoutId id="2147483662" r:id="rId8"/>
    <p:sldLayoutId id="2147483665" r:id="rId9"/>
    <p:sldLayoutId id="2147483681" r:id="rId10"/>
    <p:sldLayoutId id="2147483682"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openaipublic.blob.core.windows.net/neuron-explainer/neuron-viewer/index.html#/layers/25/neurons/2602"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hyperlink" Target="https://openaipublic.blob.core.windows.net/neuron-explainer/neuron-viewer/index.html#/layers/14/neurons/417" TargetMode="External"/><Relationship Id="rId4" Type="http://schemas.openxmlformats.org/officeDocument/2006/relationships/hyperlink" Target="https://openaipublic.blob.core.windows.net/neuron-explainer/neuron-viewer/index.html#/layers/25/neurons/487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openaipublic.blob.core.windows.net/neuron-explainer/paper/index.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transformer-circuits.pub/2023/monosemantic-featur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35.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7.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huggingface.co/blog/moe#what-is-a-mixture-of-experts-moe"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a:spLocks noGrp="1"/>
          </p:cNvSpPr>
          <p:nvPr>
            <p:ph type="ctrTitle"/>
          </p:nvPr>
        </p:nvSpPr>
        <p:spPr>
          <a:xfrm>
            <a:off x="1248999" y="291409"/>
            <a:ext cx="6267246" cy="3060373"/>
          </a:xfrm>
          <a:prstGeom prst="rect">
            <a:avLst/>
          </a:prstGeom>
        </p:spPr>
        <p:txBody>
          <a:bodyPr spcFirstLastPara="1" wrap="square" lIns="91425" tIns="91425" rIns="91425" bIns="91425" anchor="b" anchorCtr="0">
            <a:noAutofit/>
          </a:bodyPr>
          <a:lstStyle/>
          <a:p>
            <a:r>
              <a:rPr lang="en-GB" altLang="zh-CN" sz="2400" b="1" dirty="0"/>
              <a:t>Language models can explain neurons in language models</a:t>
            </a:r>
            <a:br>
              <a:rPr lang="en-GB" altLang="zh-CN" sz="2400" b="1" dirty="0"/>
            </a:br>
            <a:br>
              <a:rPr lang="en-GB" altLang="zh-CN" sz="2400" b="1" dirty="0"/>
            </a:br>
            <a:r>
              <a:rPr lang="en-GB" altLang="zh-CN" sz="2400" b="1" dirty="0"/>
              <a:t>Towards Monosemanticity: Decomposing Language Models With Dictionary Learning</a:t>
            </a:r>
            <a:br>
              <a:rPr lang="en-GB" altLang="zh-CN" sz="2400" b="1" dirty="0"/>
            </a:br>
            <a:br>
              <a:rPr lang="en-GB" altLang="zh-CN" sz="2400" b="1" i="0" dirty="0">
                <a:solidFill>
                  <a:srgbClr val="000000"/>
                </a:solidFill>
                <a:effectLst/>
                <a:latin typeface="-apple-system"/>
              </a:rPr>
            </a:br>
            <a:r>
              <a:rPr lang="en-GB" sz="1400" b="1" dirty="0"/>
              <a:t>Dictionary Learning I</a:t>
            </a:r>
            <a:endParaRPr sz="2400" dirty="0"/>
          </a:p>
        </p:txBody>
      </p:sp>
      <p:sp>
        <p:nvSpPr>
          <p:cNvPr id="379" name="Google Shape;379;p40"/>
          <p:cNvSpPr txBox="1">
            <a:spLocks noGrp="1"/>
          </p:cNvSpPr>
          <p:nvPr>
            <p:ph type="subTitle" idx="1"/>
          </p:nvPr>
        </p:nvSpPr>
        <p:spPr>
          <a:xfrm>
            <a:off x="1251699" y="3321904"/>
            <a:ext cx="5919565" cy="11255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katab"/>
                <a:ea typeface="Akatab"/>
                <a:cs typeface="Akatab"/>
                <a:sym typeface="Akatab"/>
              </a:rPr>
              <a:t>Presenter: Yutong He</a:t>
            </a:r>
          </a:p>
          <a:p>
            <a:pPr marL="0" indent="0"/>
            <a:r>
              <a:rPr lang="en-GB" altLang="zh-CN" dirty="0"/>
              <a:t>Mechanistic Interpretability - Main Seminar</a:t>
            </a:r>
          </a:p>
          <a:p>
            <a:pPr marL="0" indent="0"/>
            <a:r>
              <a:rPr lang="en-GB" dirty="0">
                <a:latin typeface="Akatab"/>
                <a:ea typeface="Akatab"/>
                <a:cs typeface="Akatab"/>
                <a:sym typeface="Akatab"/>
              </a:rPr>
              <a:t>C</a:t>
            </a:r>
            <a:r>
              <a:rPr lang="en-GB" dirty="0"/>
              <a:t>L, Heidelberg</a:t>
            </a:r>
          </a:p>
          <a:p>
            <a:pPr marL="0" indent="0"/>
            <a:endParaRPr lang="en" dirty="0">
              <a:latin typeface="Akatab"/>
              <a:ea typeface="Akatab"/>
              <a:cs typeface="Akatab"/>
              <a:sym typeface="Akatab"/>
            </a:endParaRPr>
          </a:p>
          <a:p>
            <a:pPr marL="0" lvl="0" indent="0" algn="l" rtl="0">
              <a:spcBef>
                <a:spcPts val="0"/>
              </a:spcBef>
              <a:spcAft>
                <a:spcPts val="0"/>
              </a:spcAft>
              <a:buNone/>
            </a:pPr>
            <a:r>
              <a:rPr lang="en" dirty="0"/>
              <a:t>2024/12/5</a:t>
            </a:r>
          </a:p>
          <a:p>
            <a:pPr marL="0" lvl="0" indent="0" algn="l" rtl="0">
              <a:spcBef>
                <a:spcPts val="0"/>
              </a:spcBef>
              <a:spcAft>
                <a:spcPts val="0"/>
              </a:spcAft>
              <a:buNone/>
            </a:pPr>
            <a:endParaRPr dirty="0">
              <a:latin typeface="Akatab"/>
              <a:ea typeface="Akatab"/>
              <a:cs typeface="Akatab"/>
              <a:sym typeface="Akatab"/>
            </a:endParaRPr>
          </a:p>
        </p:txBody>
      </p:sp>
      <p:grpSp>
        <p:nvGrpSpPr>
          <p:cNvPr id="380" name="Google Shape;380;p40"/>
          <p:cNvGrpSpPr/>
          <p:nvPr/>
        </p:nvGrpSpPr>
        <p:grpSpPr>
          <a:xfrm rot="10800000">
            <a:off x="597150" y="4546275"/>
            <a:ext cx="8385900" cy="90900"/>
            <a:chOff x="160950" y="480600"/>
            <a:chExt cx="8385900" cy="90900"/>
          </a:xfrm>
        </p:grpSpPr>
        <p:cxnSp>
          <p:nvCxnSpPr>
            <p:cNvPr id="381" name="Google Shape;381;p40"/>
            <p:cNvCxnSpPr/>
            <p:nvPr/>
          </p:nvCxnSpPr>
          <p:spPr>
            <a:xfrm>
              <a:off x="160950" y="571500"/>
              <a:ext cx="8385900" cy="0"/>
            </a:xfrm>
            <a:prstGeom prst="straightConnector1">
              <a:avLst/>
            </a:prstGeom>
            <a:noFill/>
            <a:ln w="9525" cap="flat" cmpd="sng">
              <a:solidFill>
                <a:schemeClr val="dk1"/>
              </a:solidFill>
              <a:prstDash val="solid"/>
              <a:round/>
              <a:headEnd type="none" w="med" len="med"/>
              <a:tailEnd type="none" w="med" len="med"/>
            </a:ln>
          </p:spPr>
        </p:cxnSp>
        <p:sp>
          <p:nvSpPr>
            <p:cNvPr id="382" name="Google Shape;382;p40"/>
            <p:cNvSpPr/>
            <p:nvPr/>
          </p:nvSpPr>
          <p:spPr>
            <a:xfrm>
              <a:off x="8041650" y="48060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0"/>
          <p:cNvGrpSpPr/>
          <p:nvPr/>
        </p:nvGrpSpPr>
        <p:grpSpPr>
          <a:xfrm>
            <a:off x="7952125" y="1292300"/>
            <a:ext cx="90900" cy="3705900"/>
            <a:chOff x="7952125" y="1292300"/>
            <a:chExt cx="90900" cy="3705900"/>
          </a:xfrm>
        </p:grpSpPr>
        <p:sp>
          <p:nvSpPr>
            <p:cNvPr id="384" name="Google Shape;384;p40"/>
            <p:cNvSpPr/>
            <p:nvPr/>
          </p:nvSpPr>
          <p:spPr>
            <a:xfrm rot="5400000">
              <a:off x="7744975" y="1499450"/>
              <a:ext cx="505200" cy="9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5" name="Google Shape;385;p40"/>
            <p:cNvCxnSpPr/>
            <p:nvPr/>
          </p:nvCxnSpPr>
          <p:spPr>
            <a:xfrm>
              <a:off x="8043025" y="1292300"/>
              <a:ext cx="0" cy="37059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DC0BA140-0793-ED4D-FCB4-877FCDA457E9}"/>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9962C7F7-FA38-9981-230D-45C05B861EFD}"/>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Al</a:t>
            </a:r>
            <a:r>
              <a:rPr lang="en-GB" altLang="zh-CN" sz="2400" dirty="0"/>
              <a:t>gorithm – Step </a:t>
            </a:r>
            <a:r>
              <a:rPr lang="en-US" altLang="zh-CN" sz="2400" dirty="0"/>
              <a:t>2</a:t>
            </a:r>
            <a:r>
              <a:rPr lang="en-GB" altLang="zh-CN" sz="2400" dirty="0"/>
              <a:t>: simulate</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xmlns:a14="http://schemas.microsoft.com/office/drawing/2010/main">
        <mc:Choice Requires="a14">
          <p:sp>
            <p:nvSpPr>
              <p:cNvPr id="2" name="Google Shape;451;p46">
                <a:extLst>
                  <a:ext uri="{FF2B5EF4-FFF2-40B4-BE49-F238E27FC236}">
                    <a16:creationId xmlns:a16="http://schemas.microsoft.com/office/drawing/2014/main" id="{BBFF246A-3E4E-9356-F484-AC2AD409356D}"/>
                  </a:ext>
                </a:extLst>
              </p:cNvPr>
              <p:cNvSpPr txBox="1">
                <a:spLocks/>
              </p:cNvSpPr>
              <p:nvPr/>
            </p:nvSpPr>
            <p:spPr>
              <a:xfrm>
                <a:off x="277906" y="82336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dirty="0"/>
                  <a:t>Simulate activations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oMath>
                </a14:m>
                <a:r>
                  <a:rPr lang="en-GB" altLang="zh-CN" sz="1600" dirty="0"/>
                  <a:t> using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𝑒𝑥𝑝𝑙𝑎𝑖𝑛𝑒𝑟</m:t>
                        </m:r>
                      </m:sub>
                    </m:sSub>
                  </m:oMath>
                </a14:m>
                <a:r>
                  <a:rPr lang="en-GB" altLang="zh-CN" sz="1600" dirty="0"/>
                  <a:t>, conditioning on the explanation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𝐸</m:t>
                        </m:r>
                      </m:e>
                      <m:sub>
                        <m:r>
                          <a:rPr lang="en-US" altLang="zh-CN" sz="1600" i="1">
                            <a:latin typeface="Cambria Math" panose="02040503050406030204" pitchFamily="18" charset="0"/>
                          </a:rPr>
                          <m:t>𝑖</m:t>
                        </m:r>
                      </m:sub>
                    </m:sSub>
                  </m:oMath>
                </a14:m>
                <a:r>
                  <a:rPr lang="en-GB" altLang="zh-CN" sz="1600" dirty="0"/>
                  <a:t>, given on same text excerpts.</a:t>
                </a:r>
              </a:p>
              <a:p>
                <a:pPr lvl="1" algn="l"/>
                <a:r>
                  <a:rPr lang="en-US" altLang="zh-CN" sz="1600" dirty="0"/>
                  <a:t>One at a time</a:t>
                </a:r>
                <a:endParaRPr lang="en-GB" altLang="zh-CN" sz="1600" dirty="0"/>
              </a:p>
              <a:p>
                <a:endParaRPr lang="en-GB" altLang="zh-CN" sz="1600" dirty="0"/>
              </a:p>
              <a:p>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mc:Choice>
        <mc:Fallback xmlns="">
          <p:sp>
            <p:nvSpPr>
              <p:cNvPr id="2" name="Google Shape;451;p46">
                <a:extLst>
                  <a:ext uri="{FF2B5EF4-FFF2-40B4-BE49-F238E27FC236}">
                    <a16:creationId xmlns:a16="http://schemas.microsoft.com/office/drawing/2014/main" id="{BBFF246A-3E4E-9356-F484-AC2AD409356D}"/>
                  </a:ext>
                </a:extLst>
              </p:cNvPr>
              <p:cNvSpPr txBox="1">
                <a:spLocks noRot="1" noChangeAspect="1" noMove="1" noResize="1" noEditPoints="1" noAdjustHandles="1" noChangeArrowheads="1" noChangeShapeType="1" noTextEdit="1"/>
              </p:cNvSpPr>
              <p:nvPr/>
            </p:nvSpPr>
            <p:spPr>
              <a:xfrm>
                <a:off x="277906" y="823365"/>
                <a:ext cx="8570259" cy="3752065"/>
              </a:xfrm>
              <a:prstGeom prst="rect">
                <a:avLst/>
              </a:prstGeom>
              <a:blipFill>
                <a:blip r:embed="rId3"/>
                <a:stretch>
                  <a:fillRect/>
                </a:stretch>
              </a:blipFill>
              <a:ln>
                <a:noFill/>
              </a:ln>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36008B13-4DC1-B357-2495-FB00FAB06F25}"/>
              </a:ext>
            </a:extLst>
          </p:cNvPr>
          <p:cNvPicPr>
            <a:picLocks noChangeAspect="1"/>
          </p:cNvPicPr>
          <p:nvPr/>
        </p:nvPicPr>
        <p:blipFill>
          <a:blip r:embed="rId4"/>
          <a:stretch>
            <a:fillRect/>
          </a:stretch>
        </p:blipFill>
        <p:spPr>
          <a:xfrm>
            <a:off x="676835" y="1734952"/>
            <a:ext cx="7772400" cy="2721209"/>
          </a:xfrm>
          <a:prstGeom prst="rect">
            <a:avLst/>
          </a:prstGeom>
        </p:spPr>
      </p:pic>
    </p:spTree>
    <p:extLst>
      <p:ext uri="{BB962C8B-B14F-4D97-AF65-F5344CB8AC3E}">
        <p14:creationId xmlns:p14="http://schemas.microsoft.com/office/powerpoint/2010/main" val="199130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9A3C2EDE-1609-ECA1-316A-8FBE8AA2D349}"/>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E4FC9ABC-493E-6A12-BA44-4DDF4542FC72}"/>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Al</a:t>
            </a:r>
            <a:r>
              <a:rPr lang="en-GB" altLang="zh-CN" sz="2400" dirty="0"/>
              <a:t>gorithm – Step </a:t>
            </a:r>
            <a:r>
              <a:rPr lang="en-US" altLang="zh-CN" sz="2400" dirty="0"/>
              <a:t>2</a:t>
            </a:r>
            <a:r>
              <a:rPr lang="en-GB" altLang="zh-CN" sz="2400" dirty="0"/>
              <a:t>: simulate</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xmlns:a14="http://schemas.microsoft.com/office/drawing/2010/main">
        <mc:Choice Requires="a14">
          <p:sp>
            <p:nvSpPr>
              <p:cNvPr id="2" name="Google Shape;451;p46">
                <a:extLst>
                  <a:ext uri="{FF2B5EF4-FFF2-40B4-BE49-F238E27FC236}">
                    <a16:creationId xmlns:a16="http://schemas.microsoft.com/office/drawing/2014/main" id="{05C2794F-FDD7-75B5-21DE-A2F02C67ED69}"/>
                  </a:ext>
                </a:extLst>
              </p:cNvPr>
              <p:cNvSpPr txBox="1">
                <a:spLocks/>
              </p:cNvSpPr>
              <p:nvPr/>
            </p:nvSpPr>
            <p:spPr>
              <a:xfrm>
                <a:off x="277906" y="82336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dirty="0"/>
                  <a:t>Simulate activations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oMath>
                </a14:m>
                <a:r>
                  <a:rPr lang="en-GB" altLang="zh-CN" sz="1600" dirty="0"/>
                  <a:t> using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𝑒𝑥𝑝𝑙𝑎𝑖𝑛𝑒𝑟</m:t>
                        </m:r>
                      </m:sub>
                    </m:sSub>
                  </m:oMath>
                </a14:m>
                <a:r>
                  <a:rPr lang="en-GB" altLang="zh-CN" sz="1600" dirty="0"/>
                  <a:t>, conditioning on the explanation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𝐸</m:t>
                        </m:r>
                      </m:e>
                      <m:sub>
                        <m:r>
                          <a:rPr lang="en-US" altLang="zh-CN" sz="1600" i="1">
                            <a:latin typeface="Cambria Math" panose="02040503050406030204" pitchFamily="18" charset="0"/>
                          </a:rPr>
                          <m:t>𝑖</m:t>
                        </m:r>
                      </m:sub>
                    </m:sSub>
                  </m:oMath>
                </a14:m>
                <a:r>
                  <a:rPr lang="en-GB" altLang="zh-CN" sz="1600" dirty="0"/>
                  <a:t>, given on same text excerpts.</a:t>
                </a:r>
              </a:p>
              <a:p>
                <a:pPr lvl="1" algn="l"/>
                <a:r>
                  <a:rPr lang="en-US" altLang="zh-CN" sz="1600" dirty="0"/>
                  <a:t>One at a time</a:t>
                </a:r>
              </a:p>
              <a:p>
                <a:pPr lvl="1" algn="l"/>
                <a:r>
                  <a:rPr lang="en-US" altLang="zh-CN" sz="1600" dirty="0"/>
                  <a:t>All at once</a:t>
                </a:r>
                <a:endParaRPr lang="en-GB" altLang="zh-CN" sz="1600" dirty="0"/>
              </a:p>
              <a:p>
                <a:endParaRPr lang="en-GB" altLang="zh-CN" sz="1600" dirty="0"/>
              </a:p>
              <a:p>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mc:Choice>
        <mc:Fallback xmlns="">
          <p:sp>
            <p:nvSpPr>
              <p:cNvPr id="2" name="Google Shape;451;p46">
                <a:extLst>
                  <a:ext uri="{FF2B5EF4-FFF2-40B4-BE49-F238E27FC236}">
                    <a16:creationId xmlns:a16="http://schemas.microsoft.com/office/drawing/2014/main" id="{05C2794F-FDD7-75B5-21DE-A2F02C67ED69}"/>
                  </a:ext>
                </a:extLst>
              </p:cNvPr>
              <p:cNvSpPr txBox="1">
                <a:spLocks noRot="1" noChangeAspect="1" noMove="1" noResize="1" noEditPoints="1" noAdjustHandles="1" noChangeArrowheads="1" noChangeShapeType="1" noTextEdit="1"/>
              </p:cNvSpPr>
              <p:nvPr/>
            </p:nvSpPr>
            <p:spPr>
              <a:xfrm>
                <a:off x="277906" y="823365"/>
                <a:ext cx="8570259" cy="3752065"/>
              </a:xfrm>
              <a:prstGeom prst="rect">
                <a:avLst/>
              </a:prstGeom>
              <a:blipFill>
                <a:blip r:embed="rId3"/>
                <a:stretch>
                  <a:fillRect/>
                </a:stretch>
              </a:blipFill>
              <a:ln>
                <a:noFill/>
              </a:ln>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636C1F1-DD89-8419-2F22-E779989CBC82}"/>
              </a:ext>
            </a:extLst>
          </p:cNvPr>
          <p:cNvPicPr>
            <a:picLocks noChangeAspect="1"/>
          </p:cNvPicPr>
          <p:nvPr/>
        </p:nvPicPr>
        <p:blipFill>
          <a:blip r:embed="rId4"/>
          <a:stretch>
            <a:fillRect/>
          </a:stretch>
        </p:blipFill>
        <p:spPr>
          <a:xfrm>
            <a:off x="1325174" y="1878414"/>
            <a:ext cx="5854148" cy="2704470"/>
          </a:xfrm>
          <a:prstGeom prst="rect">
            <a:avLst/>
          </a:prstGeom>
        </p:spPr>
      </p:pic>
    </p:spTree>
    <p:extLst>
      <p:ext uri="{BB962C8B-B14F-4D97-AF65-F5344CB8AC3E}">
        <p14:creationId xmlns:p14="http://schemas.microsoft.com/office/powerpoint/2010/main" val="59974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C12682EE-0CD6-8908-7EF6-841597EEEB4C}"/>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BE338202-CB0D-003F-33EC-19B517F76B85}"/>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Al</a:t>
            </a:r>
            <a:r>
              <a:rPr lang="en-GB" altLang="zh-CN" sz="2400" dirty="0"/>
              <a:t>gorithm – Step </a:t>
            </a:r>
            <a:r>
              <a:rPr lang="en-US" altLang="zh-CN" sz="2400" dirty="0"/>
              <a:t>3</a:t>
            </a:r>
            <a:r>
              <a:rPr lang="en-GB" altLang="zh-CN" sz="2400" dirty="0"/>
              <a:t>: score</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xmlns:a14="http://schemas.microsoft.com/office/drawing/2010/main">
        <mc:Choice Requires="a14">
          <p:sp>
            <p:nvSpPr>
              <p:cNvPr id="2" name="Google Shape;451;p46">
                <a:extLst>
                  <a:ext uri="{FF2B5EF4-FFF2-40B4-BE49-F238E27FC236}">
                    <a16:creationId xmlns:a16="http://schemas.microsoft.com/office/drawing/2014/main" id="{A3F85FCE-DA0E-8D9D-1D30-A8F6C311942E}"/>
                  </a:ext>
                </a:extLst>
              </p:cNvPr>
              <p:cNvSpPr txBox="1">
                <a:spLocks/>
              </p:cNvSpPr>
              <p:nvPr/>
            </p:nvSpPr>
            <p:spPr>
              <a:xfrm>
                <a:off x="286870" y="94715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dirty="0"/>
                  <a:t>Score the explanation by comparing</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 </m:t>
                        </m:r>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oMath>
                </a14:m>
                <a:r>
                  <a:rPr lang="en-GB" altLang="zh-CN" sz="1600" dirty="0"/>
                  <a:t> and</a:t>
                </a:r>
                <a14:m>
                  <m:oMath xmlns:m="http://schemas.openxmlformats.org/officeDocument/2006/math">
                    <m:r>
                      <a:rPr lang="en-US" altLang="zh-CN" sz="1600">
                        <a:latin typeface="Cambria Math" panose="02040503050406030204" pitchFamily="18" charset="0"/>
                      </a:rPr>
                      <m:t> </m:t>
                    </m:r>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oMath>
                </a14:m>
                <a:r>
                  <a:rPr lang="en-US" altLang="zh-CN" sz="1600" dirty="0"/>
                  <a:t>.</a:t>
                </a:r>
              </a:p>
              <a:p>
                <a:endParaRPr lang="en-GB" altLang="zh-CN" sz="1600" b="1" dirty="0"/>
              </a:p>
              <a:p>
                <a:r>
                  <a:rPr lang="en-GB" altLang="zh-CN" sz="1600" b="1" dirty="0"/>
                  <a:t>Explanation Score</a:t>
                </a:r>
                <a:r>
                  <a:rPr lang="en-GB" altLang="zh-CN" sz="1600" dirty="0"/>
                  <a:t>: a measure of a language model's ability to compress and reconstruct neuron activations using natural language.</a:t>
                </a:r>
              </a:p>
              <a:p>
                <a:pPr lvl="1" algn="l"/>
                <a:r>
                  <a:rPr lang="en-GB" altLang="zh-CN" sz="1600" dirty="0"/>
                  <a:t>[Main] Correlation scoring </a:t>
                </a:r>
                <a14:m>
                  <m:oMath xmlns:m="http://schemas.openxmlformats.org/officeDocument/2006/math">
                    <m:r>
                      <a:rPr lang="en-GB" altLang="zh-CN" sz="1600" i="1" smtClean="0">
                        <a:latin typeface="Cambria Math" panose="02040503050406030204" pitchFamily="18" charset="0"/>
                        <a:ea typeface="Cambria Math" panose="02040503050406030204" pitchFamily="18" charset="0"/>
                      </a:rPr>
                      <m:t>𝜌</m:t>
                    </m:r>
                  </m:oMath>
                </a14:m>
                <a:endParaRPr lang="en-GB" altLang="zh-CN" sz="1600" dirty="0"/>
              </a:p>
              <a:p>
                <a:pPr lvl="1" algn="l"/>
                <a:r>
                  <a:rPr lang="en-GB" altLang="zh-CN" sz="1600" dirty="0"/>
                  <a:t>Ablation scoring</a:t>
                </a:r>
              </a:p>
              <a:p>
                <a:pPr lvl="1" algn="l"/>
                <a:r>
                  <a:rPr lang="en-GB" altLang="zh-CN" sz="1600" dirty="0"/>
                  <a:t>Human scoring</a:t>
                </a:r>
              </a:p>
              <a:p>
                <a:pPr lvl="1" algn="l"/>
                <a:endParaRPr lang="en-GB" altLang="zh-CN" sz="1600" dirty="0"/>
              </a:p>
              <a:p>
                <a:r>
                  <a:rPr lang="en-GB" altLang="zh-CN" sz="1600" dirty="0"/>
                  <a:t>Evaluation set</a:t>
                </a:r>
              </a:p>
              <a:p>
                <a:pPr lvl="1" algn="l"/>
                <a:r>
                  <a:rPr lang="en-GB" altLang="zh-CN" sz="1600" dirty="0"/>
                  <a:t>Random only</a:t>
                </a:r>
              </a:p>
              <a:p>
                <a:pPr lvl="1" algn="l"/>
                <a:r>
                  <a:rPr lang="en-GB" altLang="zh-CN" sz="1600" dirty="0"/>
                  <a:t>Top and Random</a:t>
                </a:r>
              </a:p>
              <a:p>
                <a:endParaRPr lang="en-GB" altLang="zh-CN" sz="1600" dirty="0"/>
              </a:p>
              <a:p>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mc:Choice>
        <mc:Fallback xmlns="">
          <p:sp>
            <p:nvSpPr>
              <p:cNvPr id="2" name="Google Shape;451;p46">
                <a:extLst>
                  <a:ext uri="{FF2B5EF4-FFF2-40B4-BE49-F238E27FC236}">
                    <a16:creationId xmlns:a16="http://schemas.microsoft.com/office/drawing/2014/main" id="{A3F85FCE-DA0E-8D9D-1D30-A8F6C311942E}"/>
                  </a:ext>
                </a:extLst>
              </p:cNvPr>
              <p:cNvSpPr txBox="1">
                <a:spLocks noRot="1" noChangeAspect="1" noMove="1" noResize="1" noEditPoints="1" noAdjustHandles="1" noChangeArrowheads="1" noChangeShapeType="1" noTextEdit="1"/>
              </p:cNvSpPr>
              <p:nvPr/>
            </p:nvSpPr>
            <p:spPr>
              <a:xfrm>
                <a:off x="286870" y="947155"/>
                <a:ext cx="8570259" cy="3752065"/>
              </a:xfrm>
              <a:prstGeom prst="rect">
                <a:avLst/>
              </a:prstGeom>
              <a:blipFill>
                <a:blip r:embed="rId3"/>
                <a:stretch>
                  <a:fillRect/>
                </a:stretch>
              </a:blipFill>
              <a:ln>
                <a:noFill/>
              </a:ln>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FBC3648F-9E52-D356-8AD0-4D6DA6A96C16}"/>
              </a:ext>
            </a:extLst>
          </p:cNvPr>
          <p:cNvPicPr>
            <a:picLocks noChangeAspect="1"/>
          </p:cNvPicPr>
          <p:nvPr/>
        </p:nvPicPr>
        <p:blipFill>
          <a:blip r:embed="rId4"/>
          <a:stretch>
            <a:fillRect/>
          </a:stretch>
        </p:blipFill>
        <p:spPr>
          <a:xfrm>
            <a:off x="3792883" y="2096052"/>
            <a:ext cx="3784600" cy="622300"/>
          </a:xfrm>
          <a:prstGeom prst="rect">
            <a:avLst/>
          </a:prstGeom>
        </p:spPr>
      </p:pic>
    </p:spTree>
    <p:extLst>
      <p:ext uri="{BB962C8B-B14F-4D97-AF65-F5344CB8AC3E}">
        <p14:creationId xmlns:p14="http://schemas.microsoft.com/office/powerpoint/2010/main" val="158908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6B25B1DB-0EA6-51E0-3B3A-ACE7FB453353}"/>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9B602C10-8E97-EB7D-2630-F5D99D44853C}"/>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Experiment</a:t>
            </a:r>
          </a:p>
        </p:txBody>
      </p:sp>
      <mc:AlternateContent xmlns:mc="http://schemas.openxmlformats.org/markup-compatibility/2006" xmlns:a14="http://schemas.microsoft.com/office/drawing/2010/main">
        <mc:Choice Requires="a14">
          <p:sp>
            <p:nvSpPr>
              <p:cNvPr id="2" name="Google Shape;451;p46">
                <a:extLst>
                  <a:ext uri="{FF2B5EF4-FFF2-40B4-BE49-F238E27FC236}">
                    <a16:creationId xmlns:a16="http://schemas.microsoft.com/office/drawing/2014/main" id="{24F0FA5C-15E3-4179-34FC-FA86A5FA4AA2}"/>
                  </a:ext>
                </a:extLst>
              </p:cNvPr>
              <p:cNvSpPr txBox="1">
                <a:spLocks/>
              </p:cNvSpPr>
              <p:nvPr/>
            </p:nvSpPr>
            <p:spPr>
              <a:xfrm>
                <a:off x="286870" y="1016980"/>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800" b="1" dirty="0"/>
                  <a:t>Models</a:t>
                </a:r>
              </a:p>
              <a:p>
                <a:pPr lvl="1" algn="l"/>
                <a:r>
                  <a:rPr lang="en-GB" altLang="zh-CN" sz="1800" dirty="0"/>
                  <a:t>Subject model </a:t>
                </a:r>
                <a14:m>
                  <m:oMath xmlns:m="http://schemas.openxmlformats.org/officeDocument/2006/math">
                    <m:sSub>
                      <m:sSubPr>
                        <m:ctrlPr>
                          <a:rPr lang="en-GB" altLang="zh-CN" sz="1800" i="1" smtClean="0">
                            <a:latin typeface="Cambria Math" panose="02040503050406030204" pitchFamily="18" charset="0"/>
                          </a:rPr>
                        </m:ctrlPr>
                      </m:sSubPr>
                      <m:e>
                        <m:r>
                          <a:rPr lang="en-US" altLang="zh-CN" sz="1800" b="0" i="1" smtClean="0">
                            <a:latin typeface="Cambria Math" panose="02040503050406030204" pitchFamily="18" charset="0"/>
                          </a:rPr>
                          <m:t>𝑀</m:t>
                        </m:r>
                      </m:e>
                      <m:sub>
                        <m:r>
                          <a:rPr lang="en-US" altLang="zh-CN" sz="1800" b="0" i="1" smtClean="0">
                            <a:latin typeface="Cambria Math" panose="02040503050406030204" pitchFamily="18" charset="0"/>
                          </a:rPr>
                          <m:t>𝑠𝑢𝑏𝑗𝑒𝑐𝑡</m:t>
                        </m:r>
                      </m:sub>
                    </m:sSub>
                  </m:oMath>
                </a14:m>
                <a:r>
                  <a:rPr lang="en-GB" altLang="zh-CN" sz="1800" dirty="0"/>
                  <a:t>: GPT-2 XL.</a:t>
                </a:r>
              </a:p>
              <a:p>
                <a:pPr lvl="1" algn="l"/>
                <a:r>
                  <a:rPr lang="en-GB" altLang="zh-CN" sz="1800" dirty="0"/>
                  <a:t>Explainer model </a:t>
                </a:r>
                <a14:m>
                  <m:oMath xmlns:m="http://schemas.openxmlformats.org/officeDocument/2006/math">
                    <m:sSub>
                      <m:sSubPr>
                        <m:ctrlPr>
                          <a:rPr lang="en-GB" altLang="zh-CN" sz="1800" i="1" smtClean="0">
                            <a:latin typeface="Cambria Math" panose="02040503050406030204" pitchFamily="18" charset="0"/>
                          </a:rPr>
                        </m:ctrlPr>
                      </m:sSubPr>
                      <m:e>
                        <m:r>
                          <a:rPr lang="en-US" altLang="zh-CN" sz="1800" b="0" i="1" smtClean="0">
                            <a:latin typeface="Cambria Math" panose="02040503050406030204" pitchFamily="18" charset="0"/>
                          </a:rPr>
                          <m:t>𝑀</m:t>
                        </m:r>
                      </m:e>
                      <m:sub>
                        <m:r>
                          <a:rPr lang="en-US" altLang="zh-CN" sz="1800" b="0" i="1" smtClean="0">
                            <a:latin typeface="Cambria Math" panose="02040503050406030204" pitchFamily="18" charset="0"/>
                          </a:rPr>
                          <m:t>𝑒𝑥𝑝𝑙𝑎𝑖𝑛𝑒𝑟</m:t>
                        </m:r>
                      </m:sub>
                    </m:sSub>
                    <m:r>
                      <a:rPr lang="en-US" altLang="zh-CN" sz="1800" b="0" i="1" smtClean="0">
                        <a:latin typeface="Cambria Math" panose="02040503050406030204" pitchFamily="18" charset="0"/>
                      </a:rPr>
                      <m:t> </m:t>
                    </m:r>
                  </m:oMath>
                </a14:m>
                <a:r>
                  <a:rPr lang="en-GB" altLang="zh-CN" sz="1800" dirty="0"/>
                  <a:t>, GPT-4.</a:t>
                </a:r>
              </a:p>
              <a:p>
                <a:pPr lvl="1" algn="l"/>
                <a:r>
                  <a:rPr lang="en-GB" altLang="zh-CN" sz="1800" dirty="0"/>
                  <a:t>Simulator model </a:t>
                </a:r>
                <a14:m>
                  <m:oMath xmlns:m="http://schemas.openxmlformats.org/officeDocument/2006/math">
                    <m:sSub>
                      <m:sSubPr>
                        <m:ctrlPr>
                          <a:rPr lang="en-GB" altLang="zh-CN" sz="1800" i="1" smtClean="0">
                            <a:latin typeface="Cambria Math" panose="02040503050406030204" pitchFamily="18" charset="0"/>
                          </a:rPr>
                        </m:ctrlPr>
                      </m:sSubPr>
                      <m:e>
                        <m:r>
                          <a:rPr lang="en-US" altLang="zh-CN" sz="1800" b="0" i="1" smtClean="0">
                            <a:latin typeface="Cambria Math" panose="02040503050406030204" pitchFamily="18" charset="0"/>
                          </a:rPr>
                          <m:t>𝑀</m:t>
                        </m:r>
                      </m:e>
                      <m:sub>
                        <m:r>
                          <a:rPr lang="en-US" altLang="zh-CN" sz="1800" b="0" i="1" smtClean="0">
                            <a:latin typeface="Cambria Math" panose="02040503050406030204" pitchFamily="18" charset="0"/>
                          </a:rPr>
                          <m:t>𝑠𝑖𝑚𝑢𝑙𝑎𝑡𝑜𝑟</m:t>
                        </m:r>
                      </m:sub>
                    </m:sSub>
                    <m:r>
                      <a:rPr lang="en-US" altLang="zh-CN" sz="1800" b="0" i="1" smtClean="0">
                        <a:latin typeface="Cambria Math" panose="02040503050406030204" pitchFamily="18" charset="0"/>
                      </a:rPr>
                      <m:t> </m:t>
                    </m:r>
                  </m:oMath>
                </a14:m>
                <a:r>
                  <a:rPr lang="en-GB" altLang="zh-CN" sz="1800" dirty="0"/>
                  <a:t>, GPT-4.</a:t>
                </a:r>
              </a:p>
              <a:p>
                <a:endParaRPr lang="en-GB" altLang="zh-CN" sz="1800" b="1" dirty="0"/>
              </a:p>
              <a:p>
                <a:r>
                  <a:rPr lang="en-GB" altLang="zh-CN" sz="1800" b="1" dirty="0"/>
                  <a:t>Data</a:t>
                </a:r>
              </a:p>
              <a:p>
                <a:endParaRPr lang="en-GB" altLang="zh-CN" sz="1800" dirty="0"/>
              </a:p>
              <a:p>
                <a:pPr lvl="1" algn="l"/>
                <a:r>
                  <a:rPr lang="en-GB" altLang="zh-CN" sz="1800" dirty="0"/>
                  <a:t>Text excerpts from the training split of the </a:t>
                </a:r>
                <a14:m>
                  <m:oMath xmlns:m="http://schemas.openxmlformats.org/officeDocument/2006/math">
                    <m:sSub>
                      <m:sSubPr>
                        <m:ctrlPr>
                          <a:rPr lang="en-GB" altLang="zh-CN" sz="1800" i="1" smtClean="0">
                            <a:latin typeface="Cambria Math" panose="02040503050406030204" pitchFamily="18" charset="0"/>
                          </a:rPr>
                        </m:ctrlPr>
                      </m:sSubPr>
                      <m:e>
                        <m:r>
                          <a:rPr lang="en-US" altLang="zh-CN" sz="1800" b="0" i="1" smtClean="0">
                            <a:latin typeface="Cambria Math" panose="02040503050406030204" pitchFamily="18" charset="0"/>
                          </a:rPr>
                          <m:t>𝑀</m:t>
                        </m:r>
                      </m:e>
                      <m:sub>
                        <m:r>
                          <a:rPr lang="en-US" altLang="zh-CN" sz="1800" b="0" i="1" smtClean="0">
                            <a:latin typeface="Cambria Math" panose="02040503050406030204" pitchFamily="18" charset="0"/>
                          </a:rPr>
                          <m:t>𝑠𝑢𝑏𝑗𝑒𝑐𝑡</m:t>
                        </m:r>
                      </m:sub>
                    </m:sSub>
                  </m:oMath>
                </a14:m>
                <a:r>
                  <a:rPr lang="en-GB" altLang="zh-CN" sz="1800" dirty="0"/>
                  <a:t> 's pre-training dataset</a:t>
                </a:r>
              </a:p>
              <a:p>
                <a:pPr lvl="1" algn="l"/>
                <a:r>
                  <a:rPr lang="en-GB" altLang="zh-CN" sz="1800" dirty="0"/>
                  <a:t>Random 64-token contiguous subsequence</a:t>
                </a:r>
              </a:p>
              <a:p>
                <a:pPr lvl="1" algn="l"/>
                <a:r>
                  <a:rPr lang="en-GB" altLang="zh-CN" sz="1800" dirty="0"/>
                  <a:t>Use 5 "top-activating" text excerpts</a:t>
                </a:r>
              </a:p>
              <a:p>
                <a:pPr lvl="1" algn="l"/>
                <a:endParaRPr lang="en-GB" altLang="zh-CN" sz="1800" dirty="0"/>
              </a:p>
              <a:p>
                <a:endParaRPr lang="en-GB" altLang="zh-CN" sz="1800" dirty="0"/>
              </a:p>
              <a:p>
                <a:endParaRPr lang="en-GB" altLang="zh-CN" sz="1800" dirty="0"/>
              </a:p>
              <a:p>
                <a:endParaRPr lang="en-GB" altLang="zh-CN" sz="2000" dirty="0"/>
              </a:p>
              <a:p>
                <a:pPr>
                  <a:spcBef>
                    <a:spcPts val="1000"/>
                  </a:spcBef>
                </a:pPr>
                <a:endParaRPr lang="en-US" altLang="zh-CN" sz="2000" b="1" dirty="0"/>
              </a:p>
            </p:txBody>
          </p:sp>
        </mc:Choice>
        <mc:Fallback xmlns="">
          <p:sp>
            <p:nvSpPr>
              <p:cNvPr id="2" name="Google Shape;451;p46">
                <a:extLst>
                  <a:ext uri="{FF2B5EF4-FFF2-40B4-BE49-F238E27FC236}">
                    <a16:creationId xmlns:a16="http://schemas.microsoft.com/office/drawing/2014/main" id="{24F0FA5C-15E3-4179-34FC-FA86A5FA4AA2}"/>
                  </a:ext>
                </a:extLst>
              </p:cNvPr>
              <p:cNvSpPr txBox="1">
                <a:spLocks noRot="1" noChangeAspect="1" noMove="1" noResize="1" noEditPoints="1" noAdjustHandles="1" noChangeArrowheads="1" noChangeShapeType="1" noTextEdit="1"/>
              </p:cNvSpPr>
              <p:nvPr/>
            </p:nvSpPr>
            <p:spPr>
              <a:xfrm>
                <a:off x="286870" y="1016980"/>
                <a:ext cx="8570259" cy="3752065"/>
              </a:xfrm>
              <a:prstGeom prst="rect">
                <a:avLst/>
              </a:prstGeom>
              <a:blipFill>
                <a:blip r:embed="rId3"/>
                <a:stretch>
                  <a:fillRect r="-148"/>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427698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257E6B5F-A5DE-C241-B47B-470A0D06D895}"/>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0D8993E4-C9F4-4C1F-7F40-A44CD07E090B}"/>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400" dirty="0">
                <a:latin typeface="Noto Serif Ethiopic"/>
                <a:ea typeface="Noto Serif Ethiopic"/>
                <a:cs typeface="Noto Serif Ethiopic"/>
                <a:sym typeface="Noto Serif Ethiopic"/>
              </a:rPr>
              <a:t>Results: </a:t>
            </a:r>
            <a:r>
              <a:rPr lang="en-GB" altLang="zh-CN" sz="2400" dirty="0"/>
              <a:t>Correlation scoring </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A524331C-5BFC-EFBF-E3B8-2DE80528A9B3}"/>
              </a:ext>
            </a:extLst>
          </p:cNvPr>
          <p:cNvSpPr txBox="1">
            <a:spLocks/>
          </p:cNvSpPr>
          <p:nvPr/>
        </p:nvSpPr>
        <p:spPr>
          <a:xfrm>
            <a:off x="277906" y="82336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endParaRPr lang="en-GB" altLang="zh-CN" sz="1600" dirty="0"/>
          </a:p>
          <a:p>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p:pic>
        <p:nvPicPr>
          <p:cNvPr id="4" name="图片 3">
            <a:extLst>
              <a:ext uri="{FF2B5EF4-FFF2-40B4-BE49-F238E27FC236}">
                <a16:creationId xmlns:a16="http://schemas.microsoft.com/office/drawing/2014/main" id="{276C5E4D-71AE-EDBB-6D03-AD6CF14361F3}"/>
              </a:ext>
            </a:extLst>
          </p:cNvPr>
          <p:cNvPicPr>
            <a:picLocks noChangeAspect="1"/>
          </p:cNvPicPr>
          <p:nvPr/>
        </p:nvPicPr>
        <p:blipFill>
          <a:blip r:embed="rId3"/>
          <a:stretch>
            <a:fillRect/>
          </a:stretch>
        </p:blipFill>
        <p:spPr>
          <a:xfrm>
            <a:off x="5380142" y="452346"/>
            <a:ext cx="3391582" cy="2147397"/>
          </a:xfrm>
          <a:prstGeom prst="rect">
            <a:avLst/>
          </a:prstGeom>
        </p:spPr>
      </p:pic>
      <p:pic>
        <p:nvPicPr>
          <p:cNvPr id="5" name="图片 4">
            <a:extLst>
              <a:ext uri="{FF2B5EF4-FFF2-40B4-BE49-F238E27FC236}">
                <a16:creationId xmlns:a16="http://schemas.microsoft.com/office/drawing/2014/main" id="{9AAC575A-B398-DEC1-4966-47C28F044F0F}"/>
              </a:ext>
            </a:extLst>
          </p:cNvPr>
          <p:cNvPicPr>
            <a:picLocks noChangeAspect="1"/>
          </p:cNvPicPr>
          <p:nvPr/>
        </p:nvPicPr>
        <p:blipFill>
          <a:blip r:embed="rId4"/>
          <a:stretch>
            <a:fillRect/>
          </a:stretch>
        </p:blipFill>
        <p:spPr>
          <a:xfrm>
            <a:off x="5456583" y="2618245"/>
            <a:ext cx="3391582" cy="2178768"/>
          </a:xfrm>
          <a:prstGeom prst="rect">
            <a:avLst/>
          </a:prstGeom>
        </p:spPr>
      </p:pic>
      <p:sp>
        <p:nvSpPr>
          <p:cNvPr id="6" name="Google Shape;451;p46">
            <a:extLst>
              <a:ext uri="{FF2B5EF4-FFF2-40B4-BE49-F238E27FC236}">
                <a16:creationId xmlns:a16="http://schemas.microsoft.com/office/drawing/2014/main" id="{08920F26-644D-FCA1-8492-CB91EB2EE436}"/>
              </a:ext>
            </a:extLst>
          </p:cNvPr>
          <p:cNvSpPr txBox="1">
            <a:spLocks/>
          </p:cNvSpPr>
          <p:nvPr/>
        </p:nvSpPr>
        <p:spPr>
          <a:xfrm>
            <a:off x="277907" y="823365"/>
            <a:ext cx="4979894"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609600" lvl="1" indent="0" algn="l">
              <a:buNone/>
            </a:pPr>
            <a:endParaRPr lang="en-GB" altLang="zh-CN" sz="1600" dirty="0"/>
          </a:p>
          <a:p>
            <a:r>
              <a:rPr lang="en-GB" altLang="zh-CN" sz="1600" dirty="0"/>
              <a:t>Random-Only Scoring</a:t>
            </a:r>
          </a:p>
          <a:p>
            <a:pPr lvl="1" algn="l"/>
            <a:endParaRPr lang="en-GB" altLang="zh-CN" sz="1600" dirty="0"/>
          </a:p>
          <a:p>
            <a:pPr lvl="1" algn="l"/>
            <a:r>
              <a:rPr lang="en-GB" altLang="zh-CN" sz="1600" dirty="0"/>
              <a:t>average score: </a:t>
            </a:r>
            <a:r>
              <a:rPr lang="en-US" altLang="zh-CN" sz="1600" dirty="0"/>
              <a:t>0.037</a:t>
            </a:r>
            <a:endParaRPr lang="en-GB" altLang="zh-CN" sz="1600" dirty="0"/>
          </a:p>
          <a:p>
            <a:pPr lvl="1" algn="l"/>
            <a:r>
              <a:rPr lang="en-GB" altLang="zh-CN" sz="1600" dirty="0"/>
              <a:t>0.2% of total neurons above 0.7</a:t>
            </a:r>
          </a:p>
          <a:p>
            <a:pPr lvl="1" algn="l"/>
            <a:r>
              <a:rPr lang="en-GB" altLang="zh-CN" sz="1600" dirty="0"/>
              <a:t>0.03% of total neurons above 0.9</a:t>
            </a:r>
          </a:p>
          <a:p>
            <a:pPr lvl="1" algn="l"/>
            <a:endParaRPr lang="en-GB" altLang="zh-CN" sz="1600" dirty="0"/>
          </a:p>
          <a:p>
            <a:r>
              <a:rPr lang="en-GB" altLang="zh-CN" sz="1600" dirty="0"/>
              <a:t>Top and Random Scoring</a:t>
            </a:r>
          </a:p>
          <a:p>
            <a:pPr lvl="1" algn="l"/>
            <a:endParaRPr lang="en-GB" altLang="zh-CN" sz="1600" dirty="0"/>
          </a:p>
          <a:p>
            <a:pPr lvl="1" algn="l"/>
            <a:r>
              <a:rPr lang="en-GB" altLang="zh-CN" sz="1600" dirty="0"/>
              <a:t>average score: 0.151</a:t>
            </a:r>
          </a:p>
          <a:p>
            <a:pPr lvl="1" algn="l"/>
            <a:r>
              <a:rPr lang="en-GB" altLang="zh-CN" sz="1600" dirty="0"/>
              <a:t>1.7% of total neurons above 0.7</a:t>
            </a:r>
          </a:p>
          <a:p>
            <a:pPr lvl="1" algn="l"/>
            <a:r>
              <a:rPr lang="en-GB" altLang="zh-CN" sz="1600" dirty="0"/>
              <a:t>0.06% of total neurons above 0.9</a:t>
            </a:r>
          </a:p>
          <a:p>
            <a:endParaRPr lang="en-GB" altLang="zh-CN" sz="1600" dirty="0"/>
          </a:p>
          <a:p>
            <a:r>
              <a:rPr lang="en-GB" altLang="zh-CN" sz="1600" dirty="0"/>
              <a:t>Scores generally decrease when going to later layers.</a:t>
            </a:r>
          </a:p>
          <a:p>
            <a:pPr marL="609600" lvl="1" indent="0" algn="l">
              <a:buNone/>
            </a:pPr>
            <a:endParaRPr lang="en-US"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p:pic>
        <p:nvPicPr>
          <p:cNvPr id="7" name="图片 6">
            <a:extLst>
              <a:ext uri="{FF2B5EF4-FFF2-40B4-BE49-F238E27FC236}">
                <a16:creationId xmlns:a16="http://schemas.microsoft.com/office/drawing/2014/main" id="{17C4C7E0-9396-1C5D-ED77-678799A8ED99}"/>
              </a:ext>
            </a:extLst>
          </p:cNvPr>
          <p:cNvPicPr>
            <a:picLocks noChangeAspect="1"/>
          </p:cNvPicPr>
          <p:nvPr/>
        </p:nvPicPr>
        <p:blipFill>
          <a:blip r:embed="rId5"/>
          <a:stretch>
            <a:fillRect/>
          </a:stretch>
        </p:blipFill>
        <p:spPr>
          <a:xfrm>
            <a:off x="5456583" y="2618245"/>
            <a:ext cx="3391582" cy="2160266"/>
          </a:xfrm>
          <a:prstGeom prst="rect">
            <a:avLst/>
          </a:prstGeom>
        </p:spPr>
      </p:pic>
    </p:spTree>
    <p:extLst>
      <p:ext uri="{BB962C8B-B14F-4D97-AF65-F5344CB8AC3E}">
        <p14:creationId xmlns:p14="http://schemas.microsoft.com/office/powerpoint/2010/main" val="9740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3" end="13"/>
                                            </p:txEl>
                                          </p:spTgt>
                                        </p:tgtEl>
                                        <p:attrNameLst>
                                          <p:attrName>style.visibility</p:attrName>
                                        </p:attrNameLst>
                                      </p:cBhvr>
                                      <p:to>
                                        <p:strVal val="visible"/>
                                      </p:to>
                                    </p:set>
                                    <p:animEffect transition="in" filter="blinds(horizontal)">
                                      <p:cBhvr>
                                        <p:cTn id="7" dur="500"/>
                                        <p:tgtEl>
                                          <p:spTgt spid="6">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4BD7516B-686A-898B-92BE-CD4570FF32D4}"/>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55794E6A-66C2-0F14-BC09-D70A6BF932A2}"/>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400" dirty="0">
                <a:latin typeface="Noto Serif Ethiopic"/>
                <a:ea typeface="Noto Serif Ethiopic"/>
                <a:cs typeface="Noto Serif Ethiopic"/>
                <a:sym typeface="Noto Serif Ethiopic"/>
              </a:rPr>
              <a:t>Results: </a:t>
            </a:r>
            <a:r>
              <a:rPr lang="en-GB" altLang="zh-CN" sz="2400" dirty="0"/>
              <a:t>Human scoring </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F2FA31CC-CB45-00CF-4165-20CE05994E9A}"/>
              </a:ext>
            </a:extLst>
          </p:cNvPr>
          <p:cNvSpPr txBox="1">
            <a:spLocks/>
          </p:cNvSpPr>
          <p:nvPr/>
        </p:nvSpPr>
        <p:spPr>
          <a:xfrm>
            <a:off x="277906" y="82336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endParaRPr lang="en-GB" altLang="zh-CN" sz="1600" dirty="0"/>
          </a:p>
          <a:p>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p:sp>
        <p:nvSpPr>
          <p:cNvPr id="6" name="Google Shape;451;p46">
            <a:extLst>
              <a:ext uri="{FF2B5EF4-FFF2-40B4-BE49-F238E27FC236}">
                <a16:creationId xmlns:a16="http://schemas.microsoft.com/office/drawing/2014/main" id="{0968CE55-5984-CDA5-BF4C-6E6443C8D54D}"/>
              </a:ext>
            </a:extLst>
          </p:cNvPr>
          <p:cNvSpPr txBox="1">
            <a:spLocks/>
          </p:cNvSpPr>
          <p:nvPr/>
        </p:nvSpPr>
        <p:spPr>
          <a:xfrm>
            <a:off x="295835" y="3766930"/>
            <a:ext cx="8588188" cy="1002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GB" altLang="zh-CN" sz="1600" dirty="0"/>
              <a:t>Among 5 explanations proposed by GPT-4, Humans tend to prefer higher-scoring explanations over lower-scoring ones, with the consistency of that preference increasing as the size of the score gap increases.</a:t>
            </a:r>
            <a:endParaRPr lang="en-US" altLang="zh-CN" sz="1600" dirty="0"/>
          </a:p>
          <a:p>
            <a:pPr lvl="1" algn="l"/>
            <a:endParaRPr lang="en-GB" altLang="zh-CN" sz="2000" dirty="0"/>
          </a:p>
          <a:p>
            <a:endParaRPr lang="en-GB" altLang="zh-CN" sz="2000" dirty="0"/>
          </a:p>
          <a:p>
            <a:endParaRPr lang="en-GB" altLang="zh-CN" sz="2000" dirty="0"/>
          </a:p>
          <a:p>
            <a:endParaRPr lang="en-GB" altLang="zh-CN" sz="2400" dirty="0"/>
          </a:p>
          <a:p>
            <a:pPr>
              <a:spcBef>
                <a:spcPts val="1000"/>
              </a:spcBef>
            </a:pPr>
            <a:endParaRPr lang="en-US" altLang="zh-CN" sz="2400" b="1" dirty="0"/>
          </a:p>
        </p:txBody>
      </p:sp>
      <p:pic>
        <p:nvPicPr>
          <p:cNvPr id="11" name="图片 10" descr="图表, 条形图&#10;&#10;描述已自动生成">
            <a:extLst>
              <a:ext uri="{FF2B5EF4-FFF2-40B4-BE49-F238E27FC236}">
                <a16:creationId xmlns:a16="http://schemas.microsoft.com/office/drawing/2014/main" id="{1628AB15-1059-A010-178C-3FE24C8DEA37}"/>
              </a:ext>
            </a:extLst>
          </p:cNvPr>
          <p:cNvPicPr>
            <a:picLocks noChangeAspect="1"/>
          </p:cNvPicPr>
          <p:nvPr/>
        </p:nvPicPr>
        <p:blipFill>
          <a:blip r:embed="rId3"/>
          <a:stretch>
            <a:fillRect/>
          </a:stretch>
        </p:blipFill>
        <p:spPr>
          <a:xfrm>
            <a:off x="2842177" y="996821"/>
            <a:ext cx="3441716" cy="2556387"/>
          </a:xfrm>
          <a:prstGeom prst="rect">
            <a:avLst/>
          </a:prstGeom>
        </p:spPr>
      </p:pic>
    </p:spTree>
    <p:extLst>
      <p:ext uri="{BB962C8B-B14F-4D97-AF65-F5344CB8AC3E}">
        <p14:creationId xmlns:p14="http://schemas.microsoft.com/office/powerpoint/2010/main" val="57603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A33634A9-22C9-F47D-E332-A02B5B897FC6}"/>
            </a:ext>
          </a:extLst>
        </p:cNvPr>
        <p:cNvGrpSpPr/>
        <p:nvPr/>
      </p:nvGrpSpPr>
      <p:grpSpPr>
        <a:xfrm>
          <a:off x="0" y="0"/>
          <a:ext cx="0" cy="0"/>
          <a:chOff x="0" y="0"/>
          <a:chExt cx="0" cy="0"/>
        </a:xfrm>
      </p:grpSpPr>
      <p:sp>
        <p:nvSpPr>
          <p:cNvPr id="2" name="Google Shape;451;p46">
            <a:extLst>
              <a:ext uri="{FF2B5EF4-FFF2-40B4-BE49-F238E27FC236}">
                <a16:creationId xmlns:a16="http://schemas.microsoft.com/office/drawing/2014/main" id="{217380E9-CB8A-C87C-4C8F-D83EECE5542F}"/>
              </a:ext>
            </a:extLst>
          </p:cNvPr>
          <p:cNvSpPr txBox="1">
            <a:spLocks/>
          </p:cNvSpPr>
          <p:nvPr/>
        </p:nvSpPr>
        <p:spPr>
          <a:xfrm>
            <a:off x="277906" y="82336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endParaRPr lang="en-GB" altLang="zh-CN" sz="1600" dirty="0"/>
          </a:p>
          <a:p>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p:sp>
        <p:nvSpPr>
          <p:cNvPr id="6" name="Google Shape;451;p46">
            <a:extLst>
              <a:ext uri="{FF2B5EF4-FFF2-40B4-BE49-F238E27FC236}">
                <a16:creationId xmlns:a16="http://schemas.microsoft.com/office/drawing/2014/main" id="{22B05680-D831-31C0-2C34-8108BD10B2D1}"/>
              </a:ext>
            </a:extLst>
          </p:cNvPr>
          <p:cNvSpPr txBox="1">
            <a:spLocks/>
          </p:cNvSpPr>
          <p:nvPr/>
        </p:nvSpPr>
        <p:spPr>
          <a:xfrm>
            <a:off x="277907" y="823365"/>
            <a:ext cx="8379076"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609600" lvl="1" indent="0" algn="l">
              <a:buNone/>
            </a:pPr>
            <a:endParaRPr lang="en-GB" altLang="zh-CN" sz="1800" dirty="0"/>
          </a:p>
          <a:p>
            <a:r>
              <a:rPr lang="en-GB" altLang="zh-CN" sz="1800" dirty="0">
                <a:hlinkClick r:id="rId3">
                  <a:extLst>
                    <a:ext uri="{A12FA001-AC4F-418D-AE19-62706E023703}">
                      <ahyp:hlinkClr xmlns:ahyp="http://schemas.microsoft.com/office/drawing/2018/hyperlinkcolor" val="tx"/>
                    </a:ext>
                  </a:extLst>
                </a:hlinkClick>
              </a:rPr>
              <a:t>"simile" neuron</a:t>
            </a:r>
            <a:endParaRPr lang="en-GB" altLang="zh-CN" sz="1800" dirty="0"/>
          </a:p>
          <a:p>
            <a:endParaRPr lang="en-GB" altLang="zh-CN" sz="1800" dirty="0"/>
          </a:p>
          <a:p>
            <a:r>
              <a:rPr lang="en-GB" altLang="zh-CN" sz="1800" dirty="0">
                <a:hlinkClick r:id="rId4">
                  <a:extLst>
                    <a:ext uri="{A12FA001-AC4F-418D-AE19-62706E023703}">
                      <ahyp:hlinkClr xmlns:ahyp="http://schemas.microsoft.com/office/drawing/2018/hyperlinkcolor" val="tx"/>
                    </a:ext>
                  </a:extLst>
                </a:hlinkClick>
              </a:rPr>
              <a:t>a neuron for phrases related to certainty and confidence</a:t>
            </a:r>
            <a:endParaRPr lang="en-GB" altLang="zh-CN" sz="1800" dirty="0"/>
          </a:p>
          <a:p>
            <a:endParaRPr lang="en-GB" altLang="zh-CN" sz="1800" dirty="0"/>
          </a:p>
          <a:p>
            <a:r>
              <a:rPr lang="en-GB" altLang="zh-CN" sz="1800" dirty="0">
                <a:hlinkClick r:id="rId5">
                  <a:extLst>
                    <a:ext uri="{A12FA001-AC4F-418D-AE19-62706E023703}">
                      <ahyp:hlinkClr xmlns:ahyp="http://schemas.microsoft.com/office/drawing/2018/hyperlinkcolor" val="tx"/>
                    </a:ext>
                  </a:extLst>
                </a:hlinkClick>
              </a:rPr>
              <a:t>a neuron for things done correctly</a:t>
            </a:r>
            <a:endParaRPr lang="en-GB" altLang="zh-CN" sz="1800" dirty="0"/>
          </a:p>
          <a:p>
            <a:endParaRPr lang="en-GB" altLang="zh-CN" sz="1800" dirty="0"/>
          </a:p>
          <a:p>
            <a:r>
              <a:rPr lang="en-GB" altLang="zh-CN" sz="1800" dirty="0"/>
              <a:t>context-sensitive neurons</a:t>
            </a:r>
          </a:p>
          <a:p>
            <a:endParaRPr lang="en-GB" altLang="zh-CN" sz="1800" dirty="0"/>
          </a:p>
          <a:p>
            <a:pPr lvl="1" algn="l"/>
            <a:r>
              <a:rPr lang="en-GB" altLang="zh-CN" sz="1800" dirty="0"/>
              <a:t>a </a:t>
            </a:r>
            <a:r>
              <a:rPr lang="en-GB" altLang="zh-CN" sz="1800" b="1" dirty="0"/>
              <a:t>pattern break </a:t>
            </a:r>
            <a:r>
              <a:rPr lang="en-GB" altLang="zh-CN" sz="1800" dirty="0"/>
              <a:t>neuron</a:t>
            </a:r>
          </a:p>
          <a:p>
            <a:pPr lvl="1" algn="l"/>
            <a:r>
              <a:rPr lang="en-GB" altLang="zh-CN" sz="1800" dirty="0"/>
              <a:t>a post-typo neuron</a:t>
            </a:r>
          </a:p>
          <a:p>
            <a:pPr marL="609600" lvl="1" indent="0" algn="l">
              <a:buNone/>
            </a:pPr>
            <a:endParaRPr lang="en-US" altLang="zh-CN" sz="1800" dirty="0"/>
          </a:p>
          <a:p>
            <a:pPr lvl="1" algn="l"/>
            <a:endParaRPr lang="en-GB" altLang="zh-CN" sz="1800" dirty="0"/>
          </a:p>
          <a:p>
            <a:endParaRPr lang="en-GB" altLang="zh-CN" sz="1800" dirty="0"/>
          </a:p>
          <a:p>
            <a:endParaRPr lang="en-GB" altLang="zh-CN" sz="1800" dirty="0"/>
          </a:p>
          <a:p>
            <a:endParaRPr lang="en-GB" altLang="zh-CN" sz="2000" dirty="0"/>
          </a:p>
          <a:p>
            <a:pPr>
              <a:spcBef>
                <a:spcPts val="1000"/>
              </a:spcBef>
            </a:pPr>
            <a:endParaRPr lang="en-US" altLang="zh-CN" sz="2000" b="1" dirty="0"/>
          </a:p>
        </p:txBody>
      </p:sp>
      <p:sp>
        <p:nvSpPr>
          <p:cNvPr id="3" name="Google Shape;452;p46">
            <a:extLst>
              <a:ext uri="{FF2B5EF4-FFF2-40B4-BE49-F238E27FC236}">
                <a16:creationId xmlns:a16="http://schemas.microsoft.com/office/drawing/2014/main" id="{3D912DFF-3C45-302D-5E17-772E860FE681}"/>
              </a:ext>
            </a:extLst>
          </p:cNvPr>
          <p:cNvSpPr txBox="1">
            <a:spLocks/>
          </p:cNvSpPr>
          <p:nvPr/>
        </p:nvSpPr>
        <p:spPr>
          <a:xfrm>
            <a:off x="383442" y="40585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oto Serif Ethiopic"/>
              <a:buNone/>
              <a:defRPr sz="3500" b="0" i="0" u="none" strike="noStrike" cap="none">
                <a:solidFill>
                  <a:schemeClr val="dk1"/>
                </a:solidFill>
                <a:latin typeface="Noto Serif Ethiopic"/>
                <a:ea typeface="Noto Serif Ethiopic"/>
                <a:cs typeface="Noto Serif Ethiopic"/>
                <a:sym typeface="Noto Serif Ethiopic"/>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GB" altLang="zh-CN" sz="2400" dirty="0"/>
              <a:t>Interesting neurons! </a:t>
            </a:r>
          </a:p>
        </p:txBody>
      </p:sp>
      <p:pic>
        <p:nvPicPr>
          <p:cNvPr id="4" name="图片 3">
            <a:extLst>
              <a:ext uri="{FF2B5EF4-FFF2-40B4-BE49-F238E27FC236}">
                <a16:creationId xmlns:a16="http://schemas.microsoft.com/office/drawing/2014/main" id="{35E3869F-7EA7-5393-73DA-07623660C2BC}"/>
              </a:ext>
            </a:extLst>
          </p:cNvPr>
          <p:cNvPicPr>
            <a:picLocks noChangeAspect="1"/>
          </p:cNvPicPr>
          <p:nvPr/>
        </p:nvPicPr>
        <p:blipFill>
          <a:blip r:embed="rId6"/>
          <a:stretch>
            <a:fillRect/>
          </a:stretch>
        </p:blipFill>
        <p:spPr>
          <a:xfrm>
            <a:off x="4761485" y="2169459"/>
            <a:ext cx="2210630" cy="2325289"/>
          </a:xfrm>
          <a:prstGeom prst="rect">
            <a:avLst/>
          </a:prstGeom>
        </p:spPr>
      </p:pic>
    </p:spTree>
    <p:extLst>
      <p:ext uri="{BB962C8B-B14F-4D97-AF65-F5344CB8AC3E}">
        <p14:creationId xmlns:p14="http://schemas.microsoft.com/office/powerpoint/2010/main" val="312012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AEA2E165-0BA6-62E2-E533-D87C628F6823}"/>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7BD6C38F-A45D-E79C-4D93-F1A5A1D4B1B0}"/>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Attack on superposition - Direction Finding</a:t>
            </a:r>
            <a:br>
              <a:rPr lang="en-GB" altLang="zh-CN" sz="1200" b="1" i="0" u="none" strike="noStrike" dirty="0">
                <a:solidFill>
                  <a:srgbClr val="333333"/>
                </a:solidFill>
                <a:effectLst/>
                <a:latin typeface="Open Sans" panose="020B0606030504020204" pitchFamily="34" charset="0"/>
              </a:rPr>
            </a:b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xmlns:a14="http://schemas.microsoft.com/office/drawing/2010/main">
        <mc:Choice Requires="a14">
          <p:sp>
            <p:nvSpPr>
              <p:cNvPr id="2" name="Google Shape;451;p46">
                <a:extLst>
                  <a:ext uri="{FF2B5EF4-FFF2-40B4-BE49-F238E27FC236}">
                    <a16:creationId xmlns:a16="http://schemas.microsoft.com/office/drawing/2014/main" id="{FD7BDECA-4233-47CB-1153-F9F0C59A1125}"/>
                  </a:ext>
                </a:extLst>
              </p:cNvPr>
              <p:cNvSpPr txBox="1">
                <a:spLocks/>
              </p:cNvSpPr>
              <p:nvPr/>
            </p:nvSpPr>
            <p:spPr>
              <a:xfrm>
                <a:off x="286870" y="94715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dirty="0"/>
                  <a:t>The typical neurons appeared quite polysemantic, because it is the linear combinations of neurons are fit during training.</a:t>
                </a:r>
              </a:p>
              <a:p>
                <a:endParaRPr lang="en-GB" altLang="zh-CN" sz="1600" dirty="0"/>
              </a:p>
              <a:p>
                <a:r>
                  <a:rPr lang="en-GB" altLang="zh-CN" sz="1600" dirty="0"/>
                  <a:t>The high-level idea is to optimize a linear combination of neurons = virtual neuron.</a:t>
                </a:r>
                <a:endParaRPr lang="en-US" altLang="zh-CN" sz="1600" dirty="0"/>
              </a:p>
              <a:p>
                <a:endParaRPr lang="en-GB" altLang="zh-CN" sz="1600" b="1" dirty="0"/>
              </a:p>
              <a:p>
                <a:endParaRPr lang="en-GB" altLang="zh-CN" sz="1600" b="1" dirty="0"/>
              </a:p>
              <a:p>
                <a:endParaRPr lang="en-GB" altLang="zh-CN" sz="1600" dirty="0"/>
              </a:p>
              <a:p>
                <a:endParaRPr lang="en-GB" altLang="zh-CN" sz="1600" dirty="0"/>
              </a:p>
              <a:p>
                <a:r>
                  <a:rPr lang="en-GB" altLang="zh-CN" sz="1600" dirty="0"/>
                  <a:t>Optimize </a:t>
                </a:r>
                <a14:m>
                  <m:oMath xmlns:m="http://schemas.openxmlformats.org/officeDocument/2006/math">
                    <m:r>
                      <a:rPr lang="en-GB" altLang="zh-CN" sz="1600" i="1" smtClean="0">
                        <a:latin typeface="Cambria Math" panose="02040503050406030204" pitchFamily="18" charset="0"/>
                        <a:ea typeface="Cambria Math" panose="02040503050406030204" pitchFamily="18" charset="0"/>
                      </a:rPr>
                      <m:t>𝜃</m:t>
                    </m:r>
                  </m:oMath>
                </a14:m>
                <a:r>
                  <a:rPr lang="en-GB" altLang="zh-CN" sz="1600" dirty="0"/>
                  <a:t> to explain the behaviours of virtual neuron (a direction of neurons).</a:t>
                </a:r>
              </a:p>
              <a:p>
                <a:pPr lvl="1" algn="l"/>
                <a:r>
                  <a:rPr lang="en-GB" altLang="zh-CN" sz="1600" b="1" dirty="0"/>
                  <a:t>Explanation step</a:t>
                </a:r>
                <a:r>
                  <a:rPr lang="en-GB" altLang="zh-CN" sz="1600" dirty="0"/>
                  <a:t>: Optimize over explanations by searching for an explanation that explains </a:t>
                </a:r>
                <a14:m>
                  <m:oMath xmlns:m="http://schemas.openxmlformats.org/officeDocument/2006/math">
                    <m:sSub>
                      <m:sSubPr>
                        <m:ctrlPr>
                          <a:rPr lang="en-GB" altLang="zh-CN" sz="160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GB" altLang="zh-CN" sz="1600" i="1" smtClean="0">
                            <a:latin typeface="Cambria Math" panose="02040503050406030204" pitchFamily="18" charset="0"/>
                            <a:ea typeface="Cambria Math" panose="02040503050406030204" pitchFamily="18" charset="0"/>
                          </a:rPr>
                          <m:t>𝜃</m:t>
                        </m:r>
                      </m:sub>
                    </m:sSub>
                  </m:oMath>
                </a14:m>
                <a:r>
                  <a:rPr lang="en-GB" altLang="zh-CN" sz="1600" dirty="0"/>
                  <a:t> well (i.e. achieves a high explainer score).</a:t>
                </a:r>
              </a:p>
              <a:p>
                <a:pPr lvl="1" algn="l"/>
                <a:r>
                  <a:rPr lang="en-GB" altLang="zh-CN" sz="1600" b="1" dirty="0"/>
                  <a:t>Update step</a:t>
                </a:r>
                <a:r>
                  <a:rPr lang="en-GB" altLang="zh-CN" sz="1600" dirty="0"/>
                  <a:t>: Optimize over </a:t>
                </a:r>
                <a14:m>
                  <m:oMath xmlns:m="http://schemas.openxmlformats.org/officeDocument/2006/math">
                    <m:r>
                      <a:rPr lang="en-GB" altLang="zh-CN" sz="1600" i="1" smtClean="0">
                        <a:latin typeface="Cambria Math" panose="02040503050406030204" pitchFamily="18" charset="0"/>
                        <a:ea typeface="Cambria Math" panose="02040503050406030204" pitchFamily="18" charset="0"/>
                      </a:rPr>
                      <m:t>𝜃</m:t>
                    </m:r>
                    <m:r>
                      <a:rPr lang="en-GB" altLang="zh-CN" sz="1600" i="1" smtClean="0">
                        <a:latin typeface="Cambria Math" panose="02040503050406030204" pitchFamily="18" charset="0"/>
                        <a:ea typeface="Cambria Math" panose="02040503050406030204" pitchFamily="18" charset="0"/>
                      </a:rPr>
                      <m:t> </m:t>
                    </m:r>
                  </m:oMath>
                </a14:m>
                <a:r>
                  <a:rPr lang="en-GB" altLang="zh-CN" sz="1600" dirty="0"/>
                  <a:t>by computing the gradient of the score and perform gradient ascent. </a:t>
                </a:r>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mc:Choice>
        <mc:Fallback xmlns="">
          <p:sp>
            <p:nvSpPr>
              <p:cNvPr id="2" name="Google Shape;451;p46">
                <a:extLst>
                  <a:ext uri="{FF2B5EF4-FFF2-40B4-BE49-F238E27FC236}">
                    <a16:creationId xmlns:a16="http://schemas.microsoft.com/office/drawing/2014/main" id="{FD7BDECA-4233-47CB-1153-F9F0C59A1125}"/>
                  </a:ext>
                </a:extLst>
              </p:cNvPr>
              <p:cNvSpPr txBox="1">
                <a:spLocks noRot="1" noChangeAspect="1" noMove="1" noResize="1" noEditPoints="1" noAdjustHandles="1" noChangeArrowheads="1" noChangeShapeType="1" noTextEdit="1"/>
              </p:cNvSpPr>
              <p:nvPr/>
            </p:nvSpPr>
            <p:spPr>
              <a:xfrm>
                <a:off x="286870" y="947155"/>
                <a:ext cx="8570259" cy="3752065"/>
              </a:xfrm>
              <a:prstGeom prst="rect">
                <a:avLst/>
              </a:prstGeom>
              <a:blipFill>
                <a:blip r:embed="rId3"/>
                <a:stretch>
                  <a:fillRect/>
                </a:stretch>
              </a:blipFill>
              <a:ln>
                <a:noFill/>
              </a:ln>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81E6066D-80A1-539C-D771-3C4999AD588B}"/>
              </a:ext>
            </a:extLst>
          </p:cNvPr>
          <p:cNvPicPr>
            <a:picLocks noChangeAspect="1"/>
          </p:cNvPicPr>
          <p:nvPr/>
        </p:nvPicPr>
        <p:blipFill>
          <a:blip r:embed="rId4"/>
          <a:stretch>
            <a:fillRect/>
          </a:stretch>
        </p:blipFill>
        <p:spPr>
          <a:xfrm>
            <a:off x="3657600" y="2336800"/>
            <a:ext cx="1828800" cy="469900"/>
          </a:xfrm>
          <a:prstGeom prst="rect">
            <a:avLst/>
          </a:prstGeom>
        </p:spPr>
      </p:pic>
    </p:spTree>
    <p:extLst>
      <p:ext uri="{BB962C8B-B14F-4D97-AF65-F5344CB8AC3E}">
        <p14:creationId xmlns:p14="http://schemas.microsoft.com/office/powerpoint/2010/main" val="282115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ABF0A2BF-9989-2C49-325B-6E118DF52A5B}"/>
            </a:ext>
          </a:extLst>
        </p:cNvPr>
        <p:cNvGrpSpPr/>
        <p:nvPr/>
      </p:nvGrpSpPr>
      <p:grpSpPr>
        <a:xfrm>
          <a:off x="0" y="0"/>
          <a:ext cx="0" cy="0"/>
          <a:chOff x="0" y="0"/>
          <a:chExt cx="0" cy="0"/>
        </a:xfrm>
      </p:grpSpPr>
      <p:sp>
        <p:nvSpPr>
          <p:cNvPr id="458" name="Google Shape;458;p47">
            <a:extLst>
              <a:ext uri="{FF2B5EF4-FFF2-40B4-BE49-F238E27FC236}">
                <a16:creationId xmlns:a16="http://schemas.microsoft.com/office/drawing/2014/main" id="{9F3B95B8-5D83-D14B-00F9-BFAEDCE22872}"/>
              </a:ext>
            </a:extLst>
          </p:cNvPr>
          <p:cNvSpPr txBox="1">
            <a:spLocks noGrp="1"/>
          </p:cNvSpPr>
          <p:nvPr>
            <p:ph type="title"/>
          </p:nvPr>
        </p:nvSpPr>
        <p:spPr>
          <a:xfrm>
            <a:off x="2352124" y="2350750"/>
            <a:ext cx="4628463" cy="13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Method &amp; Results</a:t>
            </a:r>
          </a:p>
        </p:txBody>
      </p:sp>
      <p:sp>
        <p:nvSpPr>
          <p:cNvPr id="459" name="Google Shape;459;p47">
            <a:extLst>
              <a:ext uri="{FF2B5EF4-FFF2-40B4-BE49-F238E27FC236}">
                <a16:creationId xmlns:a16="http://schemas.microsoft.com/office/drawing/2014/main" id="{573FBA54-4B64-08FC-EC3D-528BC9C90839}"/>
              </a:ext>
            </a:extLst>
          </p:cNvPr>
          <p:cNvSpPr txBox="1">
            <a:spLocks noGrp="1"/>
          </p:cNvSpPr>
          <p:nvPr>
            <p:ph type="title" idx="2"/>
          </p:nvPr>
        </p:nvSpPr>
        <p:spPr>
          <a:xfrm>
            <a:off x="1152125" y="2350752"/>
            <a:ext cx="12000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grpSp>
        <p:nvGrpSpPr>
          <p:cNvPr id="461" name="Google Shape;461;p47">
            <a:extLst>
              <a:ext uri="{FF2B5EF4-FFF2-40B4-BE49-F238E27FC236}">
                <a16:creationId xmlns:a16="http://schemas.microsoft.com/office/drawing/2014/main" id="{30114C7E-39E7-4511-DB19-65AFEBC9C90A}"/>
              </a:ext>
            </a:extLst>
          </p:cNvPr>
          <p:cNvGrpSpPr/>
          <p:nvPr/>
        </p:nvGrpSpPr>
        <p:grpSpPr>
          <a:xfrm flipH="1">
            <a:off x="577491" y="508623"/>
            <a:ext cx="8385900" cy="90900"/>
            <a:chOff x="160950" y="480600"/>
            <a:chExt cx="8385900" cy="90900"/>
          </a:xfrm>
        </p:grpSpPr>
        <p:cxnSp>
          <p:nvCxnSpPr>
            <p:cNvPr id="462" name="Google Shape;462;p47">
              <a:extLst>
                <a:ext uri="{FF2B5EF4-FFF2-40B4-BE49-F238E27FC236}">
                  <a16:creationId xmlns:a16="http://schemas.microsoft.com/office/drawing/2014/main" id="{57FCC2EC-0E64-C8FC-BCB2-056EA54132A2}"/>
                </a:ext>
              </a:extLst>
            </p:cNvPr>
            <p:cNvCxnSpPr/>
            <p:nvPr/>
          </p:nvCxnSpPr>
          <p:spPr>
            <a:xfrm>
              <a:off x="160950" y="571500"/>
              <a:ext cx="8385900" cy="0"/>
            </a:xfrm>
            <a:prstGeom prst="straightConnector1">
              <a:avLst/>
            </a:prstGeom>
            <a:noFill/>
            <a:ln w="9525" cap="flat" cmpd="sng">
              <a:solidFill>
                <a:schemeClr val="lt1"/>
              </a:solidFill>
              <a:prstDash val="solid"/>
              <a:round/>
              <a:headEnd type="none" w="med" len="med"/>
              <a:tailEnd type="none" w="med" len="med"/>
            </a:ln>
          </p:spPr>
        </p:cxnSp>
        <p:sp>
          <p:nvSpPr>
            <p:cNvPr id="463" name="Google Shape;463;p47">
              <a:extLst>
                <a:ext uri="{FF2B5EF4-FFF2-40B4-BE49-F238E27FC236}">
                  <a16:creationId xmlns:a16="http://schemas.microsoft.com/office/drawing/2014/main" id="{DD5F6A26-C2B9-D988-0567-F65243F62454}"/>
                </a:ext>
              </a:extLst>
            </p:cNvPr>
            <p:cNvSpPr/>
            <p:nvPr/>
          </p:nvSpPr>
          <p:spPr>
            <a:xfrm>
              <a:off x="8041650" y="480600"/>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47">
            <a:extLst>
              <a:ext uri="{FF2B5EF4-FFF2-40B4-BE49-F238E27FC236}">
                <a16:creationId xmlns:a16="http://schemas.microsoft.com/office/drawing/2014/main" id="{0BD4686B-1C2A-8069-A7C7-6550D01EA60F}"/>
              </a:ext>
            </a:extLst>
          </p:cNvPr>
          <p:cNvGrpSpPr/>
          <p:nvPr/>
        </p:nvGrpSpPr>
        <p:grpSpPr>
          <a:xfrm flipH="1">
            <a:off x="7988270" y="150698"/>
            <a:ext cx="90900" cy="4415700"/>
            <a:chOff x="1113520" y="-562202"/>
            <a:chExt cx="90900" cy="4415700"/>
          </a:xfrm>
        </p:grpSpPr>
        <p:sp>
          <p:nvSpPr>
            <p:cNvPr id="465" name="Google Shape;465;p47">
              <a:extLst>
                <a:ext uri="{FF2B5EF4-FFF2-40B4-BE49-F238E27FC236}">
                  <a16:creationId xmlns:a16="http://schemas.microsoft.com/office/drawing/2014/main" id="{04AF42CF-C895-3200-56DB-04AD1C5F0628}"/>
                </a:ext>
              </a:extLst>
            </p:cNvPr>
            <p:cNvSpPr/>
            <p:nvPr/>
          </p:nvSpPr>
          <p:spPr>
            <a:xfrm rot="-5400000">
              <a:off x="906370" y="3555448"/>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6" name="Google Shape;466;p47">
              <a:extLst>
                <a:ext uri="{FF2B5EF4-FFF2-40B4-BE49-F238E27FC236}">
                  <a16:creationId xmlns:a16="http://schemas.microsoft.com/office/drawing/2014/main" id="{9440B662-F0FE-A955-EF99-7DF29805034E}"/>
                </a:ext>
              </a:extLst>
            </p:cNvPr>
            <p:cNvCxnSpPr/>
            <p:nvPr/>
          </p:nvCxnSpPr>
          <p:spPr>
            <a:xfrm rot="10800000">
              <a:off x="1121185" y="-562202"/>
              <a:ext cx="0" cy="4153200"/>
            </a:xfrm>
            <a:prstGeom prst="straightConnector1">
              <a:avLst/>
            </a:prstGeom>
            <a:noFill/>
            <a:ln w="9525" cap="flat" cmpd="sng">
              <a:solidFill>
                <a:schemeClr val="lt1"/>
              </a:solidFill>
              <a:prstDash val="solid"/>
              <a:round/>
              <a:headEnd type="none" w="med" len="med"/>
              <a:tailEnd type="none" w="med" len="med"/>
            </a:ln>
          </p:spPr>
        </p:cxnSp>
      </p:grpSp>
      <p:sp>
        <p:nvSpPr>
          <p:cNvPr id="3" name="副标题 2">
            <a:extLst>
              <a:ext uri="{FF2B5EF4-FFF2-40B4-BE49-F238E27FC236}">
                <a16:creationId xmlns:a16="http://schemas.microsoft.com/office/drawing/2014/main" id="{873FC9F3-4CBC-EFCA-DE54-9AFFBE02DDD7}"/>
              </a:ext>
            </a:extLst>
          </p:cNvPr>
          <p:cNvSpPr>
            <a:spLocks noGrp="1"/>
          </p:cNvSpPr>
          <p:nvPr>
            <p:ph type="subTitle" idx="1"/>
          </p:nvPr>
        </p:nvSpPr>
        <p:spPr>
          <a:xfrm>
            <a:off x="2163401" y="3707433"/>
            <a:ext cx="4277156" cy="596466"/>
          </a:xfrm>
        </p:spPr>
        <p:txBody>
          <a:bodyPr/>
          <a:lstStyle/>
          <a:p>
            <a:r>
              <a:rPr lang="en-GB" altLang="zh-CN" b="1" i="1" dirty="0"/>
              <a:t>Towards Monosemanticity: Decomposing Language Models With Dictionary Learning</a:t>
            </a:r>
          </a:p>
          <a:p>
            <a:endParaRPr lang="en-GB" altLang="zh-CN" b="1" i="1" dirty="0"/>
          </a:p>
          <a:p>
            <a:endParaRPr lang="zh-CN" altLang="en-US" i="1" dirty="0"/>
          </a:p>
        </p:txBody>
      </p:sp>
    </p:spTree>
    <p:extLst>
      <p:ext uri="{BB962C8B-B14F-4D97-AF65-F5344CB8AC3E}">
        <p14:creationId xmlns:p14="http://schemas.microsoft.com/office/powerpoint/2010/main" val="3311985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17A7FFEF-2544-88EE-78EB-E2B520A5D4CA}"/>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028CD6E8-E9A1-C32B-EC3B-7FD7E49A5022}"/>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Superposition Hypothesis</a:t>
            </a:r>
            <a:br>
              <a:rPr lang="en-GB" altLang="zh-CN" sz="1200" b="1" i="0" u="none" strike="noStrike" dirty="0">
                <a:solidFill>
                  <a:srgbClr val="333333"/>
                </a:solidFill>
                <a:effectLst/>
                <a:latin typeface="Open Sans" panose="020B0606030504020204" pitchFamily="34" charset="0"/>
              </a:rPr>
            </a:b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AF378B03-09FA-7547-DB5E-65FDAD3D51E5}"/>
              </a:ext>
            </a:extLst>
          </p:cNvPr>
          <p:cNvSpPr txBox="1">
            <a:spLocks/>
          </p:cNvSpPr>
          <p:nvPr/>
        </p:nvSpPr>
        <p:spPr>
          <a:xfrm>
            <a:off x="286870" y="94715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800" dirty="0"/>
              <a:t>Neural networks “want to represent </a:t>
            </a:r>
            <a:r>
              <a:rPr lang="en-GB" altLang="zh-CN" sz="1800" b="1" dirty="0"/>
              <a:t>more</a:t>
            </a:r>
            <a:r>
              <a:rPr lang="en-GB" altLang="zh-CN" sz="1800" dirty="0"/>
              <a:t> features than neurons they have” via a kind of “</a:t>
            </a:r>
            <a:r>
              <a:rPr lang="en-GB" altLang="zh-CN" sz="1800" b="1" dirty="0"/>
              <a:t>noisy simulation</a:t>
            </a:r>
            <a:r>
              <a:rPr lang="en-GB" altLang="zh-CN" sz="1800" dirty="0"/>
              <a:t>”</a:t>
            </a:r>
          </a:p>
          <a:p>
            <a:endParaRPr lang="en-GB" altLang="zh-CN" sz="1800" dirty="0"/>
          </a:p>
          <a:p>
            <a:pPr lvl="1" algn="l"/>
            <a:r>
              <a:rPr lang="en-GB" altLang="zh-CN" sz="1800" dirty="0"/>
              <a:t>What we expect: an </a:t>
            </a:r>
            <a:r>
              <a:rPr lang="en-GB" altLang="zh-CN" sz="1800" b="1" dirty="0"/>
              <a:t>overcomplete</a:t>
            </a:r>
            <a:r>
              <a:rPr lang="en-GB" altLang="zh-CN" sz="1800" dirty="0"/>
              <a:t> basis</a:t>
            </a:r>
          </a:p>
          <a:p>
            <a:pPr lvl="1" algn="l"/>
            <a:r>
              <a:rPr lang="en-GB" altLang="zh-CN" sz="1800" dirty="0"/>
              <a:t>And the feature activations should be </a:t>
            </a:r>
            <a:r>
              <a:rPr lang="en-GB" altLang="zh-CN" sz="1800" b="1" dirty="0"/>
              <a:t>sparse</a:t>
            </a:r>
          </a:p>
          <a:p>
            <a:pPr lvl="1" algn="l"/>
            <a:endParaRPr lang="en-GB" altLang="zh-CN" sz="1800" dirty="0"/>
          </a:p>
          <a:p>
            <a:r>
              <a:rPr lang="en-GB" altLang="zh-CN" sz="1800" dirty="0"/>
              <a:t>Therefore, we seek a </a:t>
            </a:r>
            <a:r>
              <a:rPr lang="en-GB" altLang="zh-CN" sz="1800" b="1" dirty="0"/>
              <a:t>decomposition</a:t>
            </a:r>
            <a:r>
              <a:rPr lang="en-GB" altLang="zh-CN" sz="1800" dirty="0"/>
              <a:t> which is </a:t>
            </a:r>
            <a:r>
              <a:rPr lang="en-GB" altLang="zh-CN" sz="1800" b="1" dirty="0"/>
              <a:t>sparse</a:t>
            </a:r>
            <a:r>
              <a:rPr lang="en-GB" altLang="zh-CN" sz="1800" dirty="0"/>
              <a:t> and </a:t>
            </a:r>
            <a:r>
              <a:rPr lang="en-GB" altLang="zh-CN" sz="1800" b="1" dirty="0"/>
              <a:t>overcomplete</a:t>
            </a:r>
            <a:r>
              <a:rPr lang="en-GB" altLang="zh-CN" sz="1800" dirty="0"/>
              <a:t>.</a:t>
            </a:r>
          </a:p>
          <a:p>
            <a:endParaRPr lang="en-GB" altLang="zh-CN" sz="1800" dirty="0"/>
          </a:p>
          <a:p>
            <a:pPr lvl="1" algn="l"/>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p:spTree>
    <p:extLst>
      <p:ext uri="{BB962C8B-B14F-4D97-AF65-F5344CB8AC3E}">
        <p14:creationId xmlns:p14="http://schemas.microsoft.com/office/powerpoint/2010/main" val="331861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a:spLocks noGrp="1"/>
          </p:cNvSpPr>
          <p:nvPr>
            <p:ph type="subTitle" idx="14"/>
          </p:nvPr>
        </p:nvSpPr>
        <p:spPr>
          <a:xfrm>
            <a:off x="715100" y="1590600"/>
            <a:ext cx="2336400" cy="71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Motivation</a:t>
            </a:r>
            <a:endParaRPr dirty="0"/>
          </a:p>
        </p:txBody>
      </p:sp>
      <p:sp>
        <p:nvSpPr>
          <p:cNvPr id="400" name="Google Shape;400;p42"/>
          <p:cNvSpPr txBox="1">
            <a:spLocks noGrp="1"/>
          </p:cNvSpPr>
          <p:nvPr>
            <p:ph type="title"/>
          </p:nvPr>
        </p:nvSpPr>
        <p:spPr>
          <a:xfrm>
            <a:off x="1245650" y="1073400"/>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402" name="Google Shape;402;p42"/>
          <p:cNvSpPr txBox="1">
            <a:spLocks noGrp="1"/>
          </p:cNvSpPr>
          <p:nvPr>
            <p:ph type="title" idx="2"/>
          </p:nvPr>
        </p:nvSpPr>
        <p:spPr>
          <a:xfrm>
            <a:off x="3931900" y="1073400"/>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04" name="Google Shape;404;p42"/>
          <p:cNvSpPr txBox="1">
            <a:spLocks noGrp="1"/>
          </p:cNvSpPr>
          <p:nvPr>
            <p:ph type="title" idx="4"/>
          </p:nvPr>
        </p:nvSpPr>
        <p:spPr>
          <a:xfrm>
            <a:off x="6623050" y="1073400"/>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06" name="Google Shape;406;p42"/>
          <p:cNvSpPr txBox="1">
            <a:spLocks noGrp="1"/>
          </p:cNvSpPr>
          <p:nvPr>
            <p:ph type="title" idx="6"/>
          </p:nvPr>
        </p:nvSpPr>
        <p:spPr>
          <a:xfrm>
            <a:off x="2590000" y="2824525"/>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408" name="Google Shape;408;p42"/>
          <p:cNvSpPr txBox="1">
            <a:spLocks noGrp="1"/>
          </p:cNvSpPr>
          <p:nvPr>
            <p:ph type="title" idx="8"/>
          </p:nvPr>
        </p:nvSpPr>
        <p:spPr>
          <a:xfrm>
            <a:off x="5276250" y="2824525"/>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410" name="Google Shape;410;p42"/>
          <p:cNvSpPr txBox="1">
            <a:spLocks noGrp="1"/>
          </p:cNvSpPr>
          <p:nvPr>
            <p:ph type="title" idx="13"/>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Table of contents</a:t>
            </a:r>
            <a:endParaRPr dirty="0"/>
          </a:p>
        </p:txBody>
      </p:sp>
      <p:sp>
        <p:nvSpPr>
          <p:cNvPr id="411" name="Google Shape;411;p42"/>
          <p:cNvSpPr txBox="1">
            <a:spLocks noGrp="1"/>
          </p:cNvSpPr>
          <p:nvPr>
            <p:ph type="subTitle" idx="15"/>
          </p:nvPr>
        </p:nvSpPr>
        <p:spPr>
          <a:xfrm>
            <a:off x="3490475" y="1874731"/>
            <a:ext cx="2153250" cy="717900"/>
          </a:xfrm>
          <a:prstGeom prst="rect">
            <a:avLst/>
          </a:prstGeom>
        </p:spPr>
        <p:txBody>
          <a:bodyPr spcFirstLastPara="1" wrap="square" lIns="91425" tIns="91425" rIns="91425" bIns="91425" anchor="b" anchorCtr="0">
            <a:noAutofit/>
          </a:bodyPr>
          <a:lstStyle/>
          <a:p>
            <a:r>
              <a:rPr lang="en-GB" altLang="zh-CN" b="0" i="0" u="none" strike="noStrike" dirty="0">
                <a:solidFill>
                  <a:srgbClr val="990000"/>
                </a:solidFill>
                <a:effectLst/>
                <a:latin typeface="Arial" panose="020B0604020202020204" pitchFamily="34" charset="0"/>
                <a:hlinkClick r:id="rId3"/>
              </a:rPr>
              <a:t>Bills et al. (2023)</a:t>
            </a:r>
            <a:endParaRPr lang="zh-CN" altLang="en-US" dirty="0"/>
          </a:p>
          <a:p>
            <a:endParaRPr lang="zh-CN" altLang="en-US" dirty="0"/>
          </a:p>
        </p:txBody>
      </p:sp>
      <p:sp>
        <p:nvSpPr>
          <p:cNvPr id="412" name="Google Shape;412;p42"/>
          <p:cNvSpPr txBox="1">
            <a:spLocks noGrp="1"/>
          </p:cNvSpPr>
          <p:nvPr>
            <p:ph type="subTitle" idx="16"/>
          </p:nvPr>
        </p:nvSpPr>
        <p:spPr>
          <a:xfrm>
            <a:off x="5970681" y="1573937"/>
            <a:ext cx="2570237" cy="717900"/>
          </a:xfrm>
          <a:prstGeom prst="rect">
            <a:avLst/>
          </a:prstGeom>
        </p:spPr>
        <p:txBody>
          <a:bodyPr spcFirstLastPara="1" wrap="square" lIns="91425" tIns="91425" rIns="91425" bIns="91425" anchor="b" anchorCtr="0">
            <a:noAutofit/>
          </a:bodyPr>
          <a:lstStyle/>
          <a:p>
            <a:r>
              <a:rPr lang="en-GB" altLang="zh-CN" b="0" i="0" u="sng" dirty="0">
                <a:solidFill>
                  <a:srgbClr val="990000"/>
                </a:solidFill>
                <a:effectLst/>
                <a:latin typeface="Arial" panose="020B0604020202020204" pitchFamily="34" charset="0"/>
                <a:hlinkClick r:id="rId4"/>
              </a:rPr>
              <a:t>Bricken et al. (2023)</a:t>
            </a:r>
            <a:endParaRPr lang="zh-CN" altLang="en-US" dirty="0"/>
          </a:p>
        </p:txBody>
      </p:sp>
      <p:sp>
        <p:nvSpPr>
          <p:cNvPr id="413" name="Google Shape;413;p42"/>
          <p:cNvSpPr txBox="1">
            <a:spLocks noGrp="1"/>
          </p:cNvSpPr>
          <p:nvPr>
            <p:ph type="subTitle" idx="17"/>
          </p:nvPr>
        </p:nvSpPr>
        <p:spPr>
          <a:xfrm>
            <a:off x="2059450" y="3350000"/>
            <a:ext cx="2336400" cy="71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Source</a:t>
            </a:r>
            <a:endParaRPr dirty="0"/>
          </a:p>
        </p:txBody>
      </p:sp>
      <p:sp>
        <p:nvSpPr>
          <p:cNvPr id="414" name="Google Shape;414;p42"/>
          <p:cNvSpPr txBox="1">
            <a:spLocks noGrp="1"/>
          </p:cNvSpPr>
          <p:nvPr>
            <p:ph type="subTitle" idx="18"/>
          </p:nvPr>
        </p:nvSpPr>
        <p:spPr>
          <a:xfrm>
            <a:off x="4748150" y="3350000"/>
            <a:ext cx="2336400" cy="71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Discussion</a:t>
            </a:r>
            <a:endParaRPr dirty="0"/>
          </a:p>
        </p:txBody>
      </p:sp>
      <p:sp>
        <p:nvSpPr>
          <p:cNvPr id="3" name="副标题 2">
            <a:extLst>
              <a:ext uri="{FF2B5EF4-FFF2-40B4-BE49-F238E27FC236}">
                <a16:creationId xmlns:a16="http://schemas.microsoft.com/office/drawing/2014/main" id="{5C327CA7-87C5-8E3D-4355-6D95C2A1A253}"/>
              </a:ext>
            </a:extLst>
          </p:cNvPr>
          <p:cNvSpPr>
            <a:spLocks noGrp="1"/>
          </p:cNvSpPr>
          <p:nvPr>
            <p:ph type="subTitle" idx="1"/>
          </p:nvPr>
        </p:nvSpPr>
        <p:spPr/>
        <p:txBody>
          <a:bodyPr/>
          <a:lstStyle/>
          <a:p>
            <a:endParaRPr lang="zh-CN" altLang="en-US"/>
          </a:p>
        </p:txBody>
      </p:sp>
      <p:sp>
        <p:nvSpPr>
          <p:cNvPr id="5" name="副标题 4">
            <a:extLst>
              <a:ext uri="{FF2B5EF4-FFF2-40B4-BE49-F238E27FC236}">
                <a16:creationId xmlns:a16="http://schemas.microsoft.com/office/drawing/2014/main" id="{78E0503A-74A8-82AC-0EBF-729DD92B0DB9}"/>
              </a:ext>
            </a:extLst>
          </p:cNvPr>
          <p:cNvSpPr>
            <a:spLocks noGrp="1"/>
          </p:cNvSpPr>
          <p:nvPr>
            <p:ph type="subTitle" idx="3"/>
          </p:nvPr>
        </p:nvSpPr>
        <p:spPr/>
        <p:txBody>
          <a:bodyPr/>
          <a:lstStyle/>
          <a:p>
            <a:endParaRPr lang="zh-CN" altLang="en-US" dirty="0"/>
          </a:p>
        </p:txBody>
      </p:sp>
      <p:sp>
        <p:nvSpPr>
          <p:cNvPr id="7" name="副标题 6">
            <a:extLst>
              <a:ext uri="{FF2B5EF4-FFF2-40B4-BE49-F238E27FC236}">
                <a16:creationId xmlns:a16="http://schemas.microsoft.com/office/drawing/2014/main" id="{456710D0-4E23-F82A-E199-F430C486CAB6}"/>
              </a:ext>
            </a:extLst>
          </p:cNvPr>
          <p:cNvSpPr>
            <a:spLocks noGrp="1"/>
          </p:cNvSpPr>
          <p:nvPr>
            <p:ph type="subTitle" idx="5"/>
          </p:nvPr>
        </p:nvSpPr>
        <p:spPr/>
        <p:txBody>
          <a:bodyPr/>
          <a:lstStyle/>
          <a:p>
            <a:endParaRPr lang="zh-CN" altLang="en-US" dirty="0"/>
          </a:p>
        </p:txBody>
      </p:sp>
      <p:sp>
        <p:nvSpPr>
          <p:cNvPr id="9" name="副标题 8">
            <a:extLst>
              <a:ext uri="{FF2B5EF4-FFF2-40B4-BE49-F238E27FC236}">
                <a16:creationId xmlns:a16="http://schemas.microsoft.com/office/drawing/2014/main" id="{404A8238-B917-B991-C966-FE03DABC05E9}"/>
              </a:ext>
            </a:extLst>
          </p:cNvPr>
          <p:cNvSpPr>
            <a:spLocks noGrp="1"/>
          </p:cNvSpPr>
          <p:nvPr>
            <p:ph type="subTitle" idx="7"/>
          </p:nvPr>
        </p:nvSpPr>
        <p:spPr/>
        <p:txBody>
          <a:bodyPr/>
          <a:lstStyle/>
          <a:p>
            <a:endParaRPr lang="zh-CN" altLang="en-US" dirty="0"/>
          </a:p>
        </p:txBody>
      </p:sp>
      <p:sp>
        <p:nvSpPr>
          <p:cNvPr id="11" name="副标题 10">
            <a:extLst>
              <a:ext uri="{FF2B5EF4-FFF2-40B4-BE49-F238E27FC236}">
                <a16:creationId xmlns:a16="http://schemas.microsoft.com/office/drawing/2014/main" id="{4B541833-985E-E74B-B39D-B910E5E04CCF}"/>
              </a:ext>
            </a:extLst>
          </p:cNvPr>
          <p:cNvSpPr>
            <a:spLocks noGrp="1"/>
          </p:cNvSpPr>
          <p:nvPr>
            <p:ph type="subTitle" idx="9"/>
          </p:nvPr>
        </p:nvSpPr>
        <p:spPr/>
        <p:txBody>
          <a:bodyPr/>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6B5AD503-3DAB-3DBD-47B5-CE3655C8883E}"/>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55957102-0C87-5ED4-F4D1-4644B0813F46}"/>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Decomposition: sparse dictionary learning</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0F5D7B55-4698-EFEA-8857-F1A5A684D972}"/>
              </a:ext>
            </a:extLst>
          </p:cNvPr>
          <p:cNvSpPr txBox="1">
            <a:spLocks/>
          </p:cNvSpPr>
          <p:nvPr/>
        </p:nvSpPr>
        <p:spPr>
          <a:xfrm>
            <a:off x="286870" y="947155"/>
            <a:ext cx="8456881"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endParaRPr lang="en-GB" altLang="zh-CN" sz="1600" dirty="0"/>
          </a:p>
          <a:p>
            <a:r>
              <a:rPr lang="en-GB" altLang="zh-CN" sz="1600" dirty="0"/>
              <a:t>Suppose that a dictionary exists such that the MLP activation of each datapoint is in fact well approximated by a sparse weighted sum of features.</a:t>
            </a:r>
          </a:p>
          <a:p>
            <a:endParaRPr lang="en-GB" altLang="zh-CN" sz="1600" dirty="0"/>
          </a:p>
          <a:p>
            <a:endParaRPr lang="en-GB" altLang="zh-CN" sz="1600" dirty="0"/>
          </a:p>
          <a:p>
            <a:pPr marL="152400" indent="0">
              <a:buNone/>
            </a:pPr>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p:pic>
        <p:nvPicPr>
          <p:cNvPr id="3" name="图片 2">
            <a:extLst>
              <a:ext uri="{FF2B5EF4-FFF2-40B4-BE49-F238E27FC236}">
                <a16:creationId xmlns:a16="http://schemas.microsoft.com/office/drawing/2014/main" id="{1BF7D9A3-9A61-F264-0CFE-C7FB506C66B1}"/>
              </a:ext>
            </a:extLst>
          </p:cNvPr>
          <p:cNvPicPr>
            <a:picLocks noChangeAspect="1"/>
          </p:cNvPicPr>
          <p:nvPr/>
        </p:nvPicPr>
        <p:blipFill>
          <a:blip r:embed="rId3"/>
          <a:stretch>
            <a:fillRect/>
          </a:stretch>
        </p:blipFill>
        <p:spPr>
          <a:xfrm>
            <a:off x="4607959" y="2351423"/>
            <a:ext cx="3285367" cy="2177466"/>
          </a:xfrm>
          <a:prstGeom prst="rect">
            <a:avLst/>
          </a:prstGeom>
        </p:spPr>
      </p:pic>
      <p:pic>
        <p:nvPicPr>
          <p:cNvPr id="5" name="图片 4">
            <a:extLst>
              <a:ext uri="{FF2B5EF4-FFF2-40B4-BE49-F238E27FC236}">
                <a16:creationId xmlns:a16="http://schemas.microsoft.com/office/drawing/2014/main" id="{0694F63F-F009-71F3-C583-11D830A9B30F}"/>
              </a:ext>
            </a:extLst>
          </p:cNvPr>
          <p:cNvPicPr>
            <a:picLocks noChangeAspect="1"/>
          </p:cNvPicPr>
          <p:nvPr/>
        </p:nvPicPr>
        <p:blipFill>
          <a:blip r:embed="rId4"/>
          <a:stretch>
            <a:fillRect/>
          </a:stretch>
        </p:blipFill>
        <p:spPr>
          <a:xfrm>
            <a:off x="400248" y="2464896"/>
            <a:ext cx="4207711" cy="1731449"/>
          </a:xfrm>
          <a:prstGeom prst="rect">
            <a:avLst/>
          </a:prstGeom>
        </p:spPr>
      </p:pic>
    </p:spTree>
    <p:extLst>
      <p:ext uri="{BB962C8B-B14F-4D97-AF65-F5344CB8AC3E}">
        <p14:creationId xmlns:p14="http://schemas.microsoft.com/office/powerpoint/2010/main" val="168900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9E9FAB2E-BC0F-0A10-794F-FB7CD89A655F}"/>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08644E47-AC4C-163C-0FB3-FD9BF6D89A8B}"/>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Methods: Set up</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mc:Choice xmlns:a14="http://schemas.microsoft.com/office/drawing/2010/main" Requires="a14">
          <p:sp>
            <p:nvSpPr>
              <p:cNvPr id="2" name="Google Shape;451;p46">
                <a:extLst>
                  <a:ext uri="{FF2B5EF4-FFF2-40B4-BE49-F238E27FC236}">
                    <a16:creationId xmlns:a16="http://schemas.microsoft.com/office/drawing/2014/main" id="{117B9E37-65B0-9F10-EBD8-60D2B2FA4E8A}"/>
                  </a:ext>
                </a:extLst>
              </p:cNvPr>
              <p:cNvSpPr txBox="1">
                <a:spLocks/>
              </p:cNvSpPr>
              <p:nvPr/>
            </p:nvSpPr>
            <p:spPr>
              <a:xfrm>
                <a:off x="286870" y="94715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800" dirty="0"/>
                  <a:t>S</a:t>
                </a:r>
                <a:r>
                  <a:rPr lang="en-US" altLang="zh-CN" sz="1800" dirty="0"/>
                  <a:t>parse autoencoder: to </a:t>
                </a:r>
                <a:r>
                  <a:rPr lang="en-GB" altLang="zh-CN" sz="1800" dirty="0"/>
                  <a:t>find a sparse representation such that the data point </a:t>
                </a:r>
                <a14:m>
                  <m:oMath xmlns:m="http://schemas.openxmlformats.org/officeDocument/2006/math">
                    <m:sSup>
                      <m:sSupPr>
                        <m:ctrlPr>
                          <a:rPr lang="en-GB" altLang="zh-CN" sz="1800" i="1" smtClean="0">
                            <a:latin typeface="Cambria Math" panose="02040503050406030204" pitchFamily="18" charset="0"/>
                          </a:rPr>
                        </m:ctrlPr>
                      </m:sSupPr>
                      <m:e>
                        <m:r>
                          <a:rPr lang="en-US" altLang="zh-CN" sz="1800" b="0" i="1" smtClean="0">
                            <a:latin typeface="Cambria Math" panose="02040503050406030204" pitchFamily="18" charset="0"/>
                          </a:rPr>
                          <m:t>𝑥</m:t>
                        </m:r>
                      </m:e>
                      <m:sup>
                        <m:r>
                          <a:rPr lang="en-US" altLang="zh-CN" sz="1800" b="0" i="1" smtClean="0">
                            <a:latin typeface="Cambria Math" panose="02040503050406030204" pitchFamily="18" charset="0"/>
                          </a:rPr>
                          <m:t>𝑗</m:t>
                        </m:r>
                      </m:sup>
                    </m:sSup>
                  </m:oMath>
                </a14:m>
                <a:r>
                  <a:rPr lang="en-GB" altLang="zh-CN" sz="1800" dirty="0"/>
                  <a:t> can be </a:t>
                </a:r>
                <a:r>
                  <a:rPr lang="en-GB" altLang="zh-CN" sz="1800" b="1" dirty="0"/>
                  <a:t>reconstructed</a:t>
                </a:r>
                <a:r>
                  <a:rPr lang="en-GB" altLang="zh-CN" sz="1800" dirty="0"/>
                  <a:t> through the dictionary  </a:t>
                </a:r>
                <a14:m>
                  <m:oMath xmlns:m="http://schemas.openxmlformats.org/officeDocument/2006/math">
                    <m:r>
                      <a:rPr lang="en-GB" altLang="zh-CN" sz="1800" i="1" dirty="0">
                        <a:latin typeface="Cambria Math" panose="02040503050406030204" pitchFamily="18" charset="0"/>
                      </a:rPr>
                      <m:t>𝐷</m:t>
                    </m:r>
                    <m:r>
                      <a:rPr lang="en-GB" altLang="zh-CN" sz="1800" i="1" dirty="0">
                        <a:latin typeface="Cambria Math" panose="02040503050406030204" pitchFamily="18" charset="0"/>
                      </a:rPr>
                      <m:t> = </m:t>
                    </m:r>
                    <m:r>
                      <m:rPr>
                        <m:lit/>
                      </m:rPr>
                      <a:rPr lang="en-GB" altLang="zh-CN" sz="1800" i="1" dirty="0">
                        <a:latin typeface="Cambria Math" panose="02040503050406030204" pitchFamily="18" charset="0"/>
                      </a:rPr>
                      <m:t>{</m:t>
                    </m:r>
                    <m:sSub>
                      <m:sSubPr>
                        <m:ctrlPr>
                          <a:rPr lang="en-GB" altLang="zh-CN" sz="1800" i="1" dirty="0">
                            <a:latin typeface="Cambria Math" panose="02040503050406030204" pitchFamily="18" charset="0"/>
                          </a:rPr>
                        </m:ctrlPr>
                      </m:sSubPr>
                      <m:e>
                        <m:r>
                          <a:rPr lang="en-GB" altLang="zh-CN" sz="1800" i="1" dirty="0">
                            <a:latin typeface="Cambria Math" panose="02040503050406030204" pitchFamily="18" charset="0"/>
                          </a:rPr>
                          <m:t>𝑑</m:t>
                        </m:r>
                      </m:e>
                      <m:sub>
                        <m:r>
                          <a:rPr lang="en-GB" altLang="zh-CN" sz="1800" i="1" dirty="0">
                            <a:latin typeface="Cambria Math" panose="02040503050406030204" pitchFamily="18" charset="0"/>
                          </a:rPr>
                          <m:t>1</m:t>
                        </m:r>
                      </m:sub>
                    </m:sSub>
                    <m:r>
                      <a:rPr lang="en-GB" altLang="zh-CN" sz="1800" i="1" dirty="0">
                        <a:latin typeface="Cambria Math" panose="02040503050406030204" pitchFamily="18" charset="0"/>
                      </a:rPr>
                      <m:t>, …, </m:t>
                    </m:r>
                    <m:sSub>
                      <m:sSubPr>
                        <m:ctrlPr>
                          <a:rPr lang="en-GB" altLang="zh-CN" sz="1800" i="1" dirty="0" err="1">
                            <a:latin typeface="Cambria Math" panose="02040503050406030204" pitchFamily="18" charset="0"/>
                          </a:rPr>
                        </m:ctrlPr>
                      </m:sSubPr>
                      <m:e>
                        <m:r>
                          <a:rPr lang="en-GB" altLang="zh-CN" sz="1800" i="1" dirty="0" err="1">
                            <a:latin typeface="Cambria Math" panose="02040503050406030204" pitchFamily="18" charset="0"/>
                          </a:rPr>
                          <m:t>𝑑</m:t>
                        </m:r>
                      </m:e>
                      <m:sub>
                        <m:r>
                          <a:rPr lang="en-GB" altLang="zh-CN" sz="1800" i="1" dirty="0" err="1">
                            <a:latin typeface="Cambria Math" panose="02040503050406030204" pitchFamily="18" charset="0"/>
                          </a:rPr>
                          <m:t>𝑛</m:t>
                        </m:r>
                      </m:sub>
                    </m:sSub>
                    <m:r>
                      <a:rPr lang="en-US" altLang="zh-CN" sz="1800" i="1" dirty="0">
                        <a:latin typeface="Cambria Math" panose="02040503050406030204" pitchFamily="18" charset="0"/>
                      </a:rPr>
                      <m:t>}</m:t>
                    </m:r>
                  </m:oMath>
                </a14:m>
                <a:r>
                  <a:rPr lang="en-GB" altLang="zh-CN" sz="1800" dirty="0"/>
                  <a:t>.</a:t>
                </a:r>
              </a:p>
              <a:p>
                <a:endParaRPr lang="en-US" altLang="zh-CN" sz="1800" dirty="0"/>
              </a:p>
            </p:txBody>
          </p:sp>
        </mc:Choice>
        <mc:Fallback>
          <p:sp>
            <p:nvSpPr>
              <p:cNvPr id="2" name="Google Shape;451;p46">
                <a:extLst>
                  <a:ext uri="{FF2B5EF4-FFF2-40B4-BE49-F238E27FC236}">
                    <a16:creationId xmlns:a16="http://schemas.microsoft.com/office/drawing/2014/main" id="{117B9E37-65B0-9F10-EBD8-60D2B2FA4E8A}"/>
                  </a:ext>
                </a:extLst>
              </p:cNvPr>
              <p:cNvSpPr txBox="1">
                <a:spLocks noRot="1" noChangeAspect="1" noMove="1" noResize="1" noEditPoints="1" noAdjustHandles="1" noChangeArrowheads="1" noChangeShapeType="1" noTextEdit="1"/>
              </p:cNvSpPr>
              <p:nvPr/>
            </p:nvSpPr>
            <p:spPr>
              <a:xfrm>
                <a:off x="286870" y="947155"/>
                <a:ext cx="8570259" cy="3752065"/>
              </a:xfrm>
              <a:prstGeom prst="rect">
                <a:avLst/>
              </a:prstGeom>
              <a:blipFill>
                <a:blip r:embed="rId3"/>
                <a:stretch>
                  <a:fillRect/>
                </a:stretch>
              </a:blipFill>
              <a:ln>
                <a:noFill/>
              </a:ln>
            </p:spPr>
            <p:txBody>
              <a:bodyPr/>
              <a:lstStyle/>
              <a:p>
                <a:r>
                  <a:rPr lang="zh-CN" altLang="en-US">
                    <a:noFill/>
                  </a:rPr>
                  <a:t> </a:t>
                </a:r>
              </a:p>
            </p:txBody>
          </p:sp>
        </mc:Fallback>
      </mc:AlternateContent>
      <p:pic>
        <p:nvPicPr>
          <p:cNvPr id="1028" name="Picture 4">
            <a:extLst>
              <a:ext uri="{FF2B5EF4-FFF2-40B4-BE49-F238E27FC236}">
                <a16:creationId xmlns:a16="http://schemas.microsoft.com/office/drawing/2014/main" id="{A55B2784-A647-A223-489A-D09244021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699" y="1943712"/>
            <a:ext cx="4572000" cy="175895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51;p46">
            <a:extLst>
              <a:ext uri="{FF2B5EF4-FFF2-40B4-BE49-F238E27FC236}">
                <a16:creationId xmlns:a16="http://schemas.microsoft.com/office/drawing/2014/main" id="{DA78CB82-6C65-61F3-903E-8AFA072F49A4}"/>
              </a:ext>
            </a:extLst>
          </p:cNvPr>
          <p:cNvSpPr txBox="1">
            <a:spLocks/>
          </p:cNvSpPr>
          <p:nvPr/>
        </p:nvSpPr>
        <p:spPr>
          <a:xfrm>
            <a:off x="4061012" y="3691217"/>
            <a:ext cx="5082988"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800" dirty="0"/>
              <a:t>Input layer: adjusted with a bias term</a:t>
            </a:r>
          </a:p>
          <a:p>
            <a:r>
              <a:rPr lang="en-GB" altLang="zh-CN" sz="1800" dirty="0"/>
              <a:t>Encoder: </a:t>
            </a:r>
          </a:p>
          <a:p>
            <a:r>
              <a:rPr lang="en-GB" altLang="zh-CN" sz="1800" dirty="0"/>
              <a:t>Decoder: </a:t>
            </a:r>
          </a:p>
          <a:p>
            <a:endParaRPr lang="en-GB" altLang="zh-CN" sz="1800" dirty="0"/>
          </a:p>
          <a:p>
            <a:endParaRPr lang="en-GB" altLang="zh-CN" sz="1800" dirty="0"/>
          </a:p>
          <a:p>
            <a:pPr lvl="1" algn="l"/>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p:pic>
        <p:nvPicPr>
          <p:cNvPr id="4" name="Picture 2">
            <a:extLst>
              <a:ext uri="{FF2B5EF4-FFF2-40B4-BE49-F238E27FC236}">
                <a16:creationId xmlns:a16="http://schemas.microsoft.com/office/drawing/2014/main" id="{0F7D2C7C-E9F8-D02A-A545-0C576CE75B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49" t="32309" r="1133" b="23167"/>
          <a:stretch/>
        </p:blipFill>
        <p:spPr bwMode="auto">
          <a:xfrm>
            <a:off x="5641544" y="4123764"/>
            <a:ext cx="2136357" cy="18266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合 14">
            <a:extLst>
              <a:ext uri="{FF2B5EF4-FFF2-40B4-BE49-F238E27FC236}">
                <a16:creationId xmlns:a16="http://schemas.microsoft.com/office/drawing/2014/main" id="{AFA4A58C-E953-D25A-29D2-5903903F6A94}"/>
              </a:ext>
            </a:extLst>
          </p:cNvPr>
          <p:cNvGrpSpPr/>
          <p:nvPr/>
        </p:nvGrpSpPr>
        <p:grpSpPr>
          <a:xfrm>
            <a:off x="638786" y="1790632"/>
            <a:ext cx="3376353" cy="2956112"/>
            <a:chOff x="638786" y="1790632"/>
            <a:chExt cx="3376353" cy="2956112"/>
          </a:xfrm>
        </p:grpSpPr>
        <p:pic>
          <p:nvPicPr>
            <p:cNvPr id="1026" name="Picture 2">
              <a:extLst>
                <a:ext uri="{FF2B5EF4-FFF2-40B4-BE49-F238E27FC236}">
                  <a16:creationId xmlns:a16="http://schemas.microsoft.com/office/drawing/2014/main" id="{DE045B64-3D46-51D8-D0E9-41BF214F0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786" y="1790632"/>
              <a:ext cx="3198805" cy="295611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27809AC3-AB39-BE43-CED0-AFAF01688AEE}"/>
                </a:ext>
              </a:extLst>
            </p:cNvPr>
            <p:cNvPicPr>
              <a:picLocks noChangeAspect="1"/>
            </p:cNvPicPr>
            <p:nvPr/>
          </p:nvPicPr>
          <p:blipFill>
            <a:blip r:embed="rId7"/>
            <a:stretch>
              <a:fillRect/>
            </a:stretch>
          </p:blipFill>
          <p:spPr>
            <a:xfrm>
              <a:off x="1444569" y="2124636"/>
              <a:ext cx="324840" cy="313442"/>
            </a:xfrm>
            <a:prstGeom prst="rect">
              <a:avLst/>
            </a:prstGeom>
          </p:spPr>
        </p:pic>
        <p:pic>
          <p:nvPicPr>
            <p:cNvPr id="8" name="图片 7">
              <a:extLst>
                <a:ext uri="{FF2B5EF4-FFF2-40B4-BE49-F238E27FC236}">
                  <a16:creationId xmlns:a16="http://schemas.microsoft.com/office/drawing/2014/main" id="{B68601B4-2634-E604-3954-A3D733E0A450}"/>
                </a:ext>
              </a:extLst>
            </p:cNvPr>
            <p:cNvPicPr>
              <a:picLocks noChangeAspect="1"/>
            </p:cNvPicPr>
            <p:nvPr/>
          </p:nvPicPr>
          <p:blipFill>
            <a:blip r:embed="rId8"/>
            <a:stretch>
              <a:fillRect/>
            </a:stretch>
          </p:blipFill>
          <p:spPr>
            <a:xfrm>
              <a:off x="2707580" y="1997177"/>
              <a:ext cx="318566" cy="445993"/>
            </a:xfrm>
            <a:prstGeom prst="rect">
              <a:avLst/>
            </a:prstGeom>
          </p:spPr>
        </p:pic>
        <p:pic>
          <p:nvPicPr>
            <p:cNvPr id="9" name="图片 8">
              <a:extLst>
                <a:ext uri="{FF2B5EF4-FFF2-40B4-BE49-F238E27FC236}">
                  <a16:creationId xmlns:a16="http://schemas.microsoft.com/office/drawing/2014/main" id="{AE3231C0-037C-1487-30B8-85D9363D6026}"/>
                </a:ext>
              </a:extLst>
            </p:cNvPr>
            <p:cNvPicPr>
              <a:picLocks noChangeAspect="1"/>
            </p:cNvPicPr>
            <p:nvPr/>
          </p:nvPicPr>
          <p:blipFill>
            <a:blip r:embed="rId9"/>
            <a:stretch>
              <a:fillRect/>
            </a:stretch>
          </p:blipFill>
          <p:spPr>
            <a:xfrm>
              <a:off x="1954114" y="4098448"/>
              <a:ext cx="568148" cy="415966"/>
            </a:xfrm>
            <a:prstGeom prst="rect">
              <a:avLst/>
            </a:prstGeom>
          </p:spPr>
        </p:pic>
        <p:pic>
          <p:nvPicPr>
            <p:cNvPr id="10" name="图片 9">
              <a:extLst>
                <a:ext uri="{FF2B5EF4-FFF2-40B4-BE49-F238E27FC236}">
                  <a16:creationId xmlns:a16="http://schemas.microsoft.com/office/drawing/2014/main" id="{BDDE1393-D46E-4307-207E-72CC194CD87F}"/>
                </a:ext>
              </a:extLst>
            </p:cNvPr>
            <p:cNvPicPr>
              <a:picLocks noChangeAspect="1"/>
            </p:cNvPicPr>
            <p:nvPr/>
          </p:nvPicPr>
          <p:blipFill>
            <a:blip r:embed="rId10"/>
            <a:stretch>
              <a:fillRect/>
            </a:stretch>
          </p:blipFill>
          <p:spPr>
            <a:xfrm>
              <a:off x="643790" y="2438078"/>
              <a:ext cx="221129" cy="252719"/>
            </a:xfrm>
            <a:prstGeom prst="rect">
              <a:avLst/>
            </a:prstGeom>
          </p:spPr>
        </p:pic>
        <p:pic>
          <p:nvPicPr>
            <p:cNvPr id="11" name="图片 10">
              <a:extLst>
                <a:ext uri="{FF2B5EF4-FFF2-40B4-BE49-F238E27FC236}">
                  <a16:creationId xmlns:a16="http://schemas.microsoft.com/office/drawing/2014/main" id="{C8D86427-1DCC-F55D-B9A8-92BDD6547C88}"/>
                </a:ext>
              </a:extLst>
            </p:cNvPr>
            <p:cNvPicPr>
              <a:picLocks noChangeAspect="1"/>
            </p:cNvPicPr>
            <p:nvPr/>
          </p:nvPicPr>
          <p:blipFill>
            <a:blip r:embed="rId11"/>
            <a:stretch>
              <a:fillRect/>
            </a:stretch>
          </p:blipFill>
          <p:spPr>
            <a:xfrm>
              <a:off x="3660042" y="2823187"/>
              <a:ext cx="355097" cy="440320"/>
            </a:xfrm>
            <a:prstGeom prst="rect">
              <a:avLst/>
            </a:prstGeom>
          </p:spPr>
        </p:pic>
      </p:grpSp>
      <p:grpSp>
        <p:nvGrpSpPr>
          <p:cNvPr id="14" name="组合 13">
            <a:extLst>
              <a:ext uri="{FF2B5EF4-FFF2-40B4-BE49-F238E27FC236}">
                <a16:creationId xmlns:a16="http://schemas.microsoft.com/office/drawing/2014/main" id="{A792C0C2-CEC0-CC2A-12E8-7EA17967D36B}"/>
              </a:ext>
            </a:extLst>
          </p:cNvPr>
          <p:cNvGrpSpPr/>
          <p:nvPr/>
        </p:nvGrpSpPr>
        <p:grpSpPr>
          <a:xfrm>
            <a:off x="5522258" y="4353956"/>
            <a:ext cx="1383553" cy="392788"/>
            <a:chOff x="5522258" y="4353956"/>
            <a:chExt cx="1383553" cy="392788"/>
          </a:xfrm>
        </p:grpSpPr>
        <p:pic>
          <p:nvPicPr>
            <p:cNvPr id="5" name="Picture 4">
              <a:extLst>
                <a:ext uri="{FF2B5EF4-FFF2-40B4-BE49-F238E27FC236}">
                  <a16:creationId xmlns:a16="http://schemas.microsoft.com/office/drawing/2014/main" id="{AA781B59-7708-1F64-5E2A-2D01A14697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2258" y="4353956"/>
              <a:ext cx="1383553" cy="39278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E5D50DC8-2B6E-70BF-3E69-9E0B35C37D8F}"/>
                </a:ext>
              </a:extLst>
            </p:cNvPr>
            <p:cNvPicPr>
              <a:picLocks noChangeAspect="1"/>
            </p:cNvPicPr>
            <p:nvPr/>
          </p:nvPicPr>
          <p:blipFill>
            <a:blip r:embed="rId11"/>
            <a:srcRect r="16949" b="15044"/>
            <a:stretch/>
          </p:blipFill>
          <p:spPr>
            <a:xfrm>
              <a:off x="5533967" y="4353956"/>
              <a:ext cx="221374" cy="280797"/>
            </a:xfrm>
            <a:prstGeom prst="rect">
              <a:avLst/>
            </a:prstGeom>
          </p:spPr>
        </p:pic>
      </p:grpSp>
      <p:pic>
        <p:nvPicPr>
          <p:cNvPr id="13" name="图片 12">
            <a:extLst>
              <a:ext uri="{FF2B5EF4-FFF2-40B4-BE49-F238E27FC236}">
                <a16:creationId xmlns:a16="http://schemas.microsoft.com/office/drawing/2014/main" id="{2B033345-714A-9A62-AC95-BEF620694D9C}"/>
              </a:ext>
            </a:extLst>
          </p:cNvPr>
          <p:cNvPicPr>
            <a:picLocks noChangeAspect="1"/>
          </p:cNvPicPr>
          <p:nvPr/>
        </p:nvPicPr>
        <p:blipFill>
          <a:blip r:embed="rId7"/>
          <a:stretch>
            <a:fillRect/>
          </a:stretch>
        </p:blipFill>
        <p:spPr>
          <a:xfrm>
            <a:off x="5161507" y="2690797"/>
            <a:ext cx="324840" cy="313442"/>
          </a:xfrm>
          <a:prstGeom prst="rect">
            <a:avLst/>
          </a:prstGeom>
        </p:spPr>
      </p:pic>
    </p:spTree>
    <p:extLst>
      <p:ext uri="{BB962C8B-B14F-4D97-AF65-F5344CB8AC3E}">
        <p14:creationId xmlns:p14="http://schemas.microsoft.com/office/powerpoint/2010/main" val="144327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A5C2D692-5297-D57B-62AE-06DF8CE5D8DE}"/>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D8B4FD3D-D417-4B08-2F2C-E93B036EFA19}"/>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Methods: Set up</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mc:Choice xmlns:a14="http://schemas.microsoft.com/office/drawing/2010/main" Requires="a14">
          <p:sp>
            <p:nvSpPr>
              <p:cNvPr id="2" name="Google Shape;451;p46">
                <a:extLst>
                  <a:ext uri="{FF2B5EF4-FFF2-40B4-BE49-F238E27FC236}">
                    <a16:creationId xmlns:a16="http://schemas.microsoft.com/office/drawing/2014/main" id="{C73AF264-BEEB-9AE0-02F9-D420ECC711A8}"/>
                  </a:ext>
                </a:extLst>
              </p:cNvPr>
              <p:cNvSpPr txBox="1">
                <a:spLocks/>
              </p:cNvSpPr>
              <p:nvPr/>
            </p:nvSpPr>
            <p:spPr>
              <a:xfrm>
                <a:off x="349623" y="1075622"/>
                <a:ext cx="4222377"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US" altLang="zh-CN" sz="1600" dirty="0"/>
                  <a:t>Toy model: single-layer Transformer</a:t>
                </a:r>
              </a:p>
              <a:p>
                <a:endParaRPr lang="en-US" altLang="zh-CN" sz="1600" dirty="0"/>
              </a:p>
              <a:p>
                <a:pPr lvl="1" algn="l"/>
                <a:r>
                  <a:rPr lang="en-GB" altLang="zh-CN" sz="1600" dirty="0"/>
                  <a:t>Fewer true features to capture</a:t>
                </a:r>
              </a:p>
              <a:p>
                <a:pPr lvl="1" algn="l"/>
                <a:r>
                  <a:rPr lang="en-GB" altLang="zh-CN" sz="1600" dirty="0"/>
                  <a:t>Cheaper, simpler</a:t>
                </a:r>
              </a:p>
              <a:p>
                <a:pPr lvl="1" algn="l"/>
                <a:r>
                  <a:rPr lang="en-GB" altLang="zh-CN" sz="1600" dirty="0"/>
                  <a:t>Logit outputs are approximately </a:t>
                </a:r>
                <a:r>
                  <a:rPr lang="en-GB" altLang="zh-CN" sz="1600" b="1" dirty="0"/>
                  <a:t>linear</a:t>
                </a:r>
                <a:r>
                  <a:rPr lang="en-GB" altLang="zh-CN" sz="1600" dirty="0"/>
                  <a:t> with respect to feature activations.</a:t>
                </a:r>
              </a:p>
              <a:p>
                <a:pPr lvl="1" algn="l"/>
                <a:endParaRPr lang="en-GB" altLang="zh-CN" sz="1600" dirty="0"/>
              </a:p>
              <a:p>
                <a:r>
                  <a:rPr lang="en-GB" altLang="zh-CN" sz="1600" dirty="0"/>
                  <a:t>Data: activations (8 billions of activation vectors) </a:t>
                </a:r>
                <a14:m>
                  <m:oMath xmlns:m="http://schemas.openxmlformats.org/officeDocument/2006/math">
                    <m:r>
                      <a:rPr lang="en-GB" altLang="zh-CN" sz="1600" i="1" dirty="0" smtClean="0">
                        <a:latin typeface="Cambria Math" panose="02040503050406030204" pitchFamily="18" charset="0"/>
                      </a:rPr>
                      <m:t>𝑥</m:t>
                    </m:r>
                  </m:oMath>
                </a14:m>
                <a:r>
                  <a:rPr lang="en-GB" altLang="zh-CN" sz="1600" dirty="0"/>
                  <a:t> of MLP layers from the toy model.</a:t>
                </a:r>
              </a:p>
              <a:p>
                <a:endParaRPr lang="en-GB" altLang="zh-CN" sz="1600" dirty="0"/>
              </a:p>
              <a:p>
                <a:endParaRPr lang="en-US" altLang="zh-CN" sz="1600" dirty="0"/>
              </a:p>
            </p:txBody>
          </p:sp>
        </mc:Choice>
        <mc:Fallback>
          <p:sp>
            <p:nvSpPr>
              <p:cNvPr id="2" name="Google Shape;451;p46">
                <a:extLst>
                  <a:ext uri="{FF2B5EF4-FFF2-40B4-BE49-F238E27FC236}">
                    <a16:creationId xmlns:a16="http://schemas.microsoft.com/office/drawing/2014/main" id="{C73AF264-BEEB-9AE0-02F9-D420ECC711A8}"/>
                  </a:ext>
                </a:extLst>
              </p:cNvPr>
              <p:cNvSpPr txBox="1">
                <a:spLocks noRot="1" noChangeAspect="1" noMove="1" noResize="1" noEditPoints="1" noAdjustHandles="1" noChangeArrowheads="1" noChangeShapeType="1" noTextEdit="1"/>
              </p:cNvSpPr>
              <p:nvPr/>
            </p:nvSpPr>
            <p:spPr>
              <a:xfrm>
                <a:off x="349623" y="1075622"/>
                <a:ext cx="4222377" cy="3752065"/>
              </a:xfrm>
              <a:prstGeom prst="rect">
                <a:avLst/>
              </a:prstGeom>
              <a:blipFill>
                <a:blip r:embed="rId3"/>
                <a:stretch>
                  <a:fillRect r="-1802"/>
                </a:stretch>
              </a:blipFill>
              <a:ln>
                <a:noFill/>
              </a:ln>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25FBD895-EEF0-47D8-0B4B-102A39F292BF}"/>
              </a:ext>
            </a:extLst>
          </p:cNvPr>
          <p:cNvPicPr>
            <a:picLocks noChangeAspect="1"/>
          </p:cNvPicPr>
          <p:nvPr/>
        </p:nvPicPr>
        <p:blipFill>
          <a:blip r:embed="rId4"/>
          <a:stretch>
            <a:fillRect/>
          </a:stretch>
        </p:blipFill>
        <p:spPr>
          <a:xfrm>
            <a:off x="4827557" y="1075622"/>
            <a:ext cx="3958008" cy="2992255"/>
          </a:xfrm>
          <a:prstGeom prst="rect">
            <a:avLst/>
          </a:prstGeom>
        </p:spPr>
      </p:pic>
    </p:spTree>
    <p:extLst>
      <p:ext uri="{BB962C8B-B14F-4D97-AF65-F5344CB8AC3E}">
        <p14:creationId xmlns:p14="http://schemas.microsoft.com/office/powerpoint/2010/main" val="122168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F02C11E8-662C-8DA6-C8D5-509547DBE445}"/>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C2D59BBD-42A3-0306-FAA9-68F7F541239D}"/>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Methods: Set up</a:t>
            </a:r>
            <a:endParaRPr lang="en-GB" altLang="zh-CN" sz="2400" dirty="0">
              <a:latin typeface="Noto Serif Ethiopic"/>
              <a:ea typeface="Noto Serif Ethiopic"/>
              <a:cs typeface="Noto Serif Ethiopic"/>
              <a:sym typeface="Noto Serif Ethiopic"/>
            </a:endParaRPr>
          </a:p>
        </p:txBody>
      </p:sp>
      <p:pic>
        <p:nvPicPr>
          <p:cNvPr id="3" name="图片 2">
            <a:extLst>
              <a:ext uri="{FF2B5EF4-FFF2-40B4-BE49-F238E27FC236}">
                <a16:creationId xmlns:a16="http://schemas.microsoft.com/office/drawing/2014/main" id="{180774D2-09E7-5FA9-C304-97C3C66B857A}"/>
              </a:ext>
            </a:extLst>
          </p:cNvPr>
          <p:cNvPicPr>
            <a:picLocks noChangeAspect="1"/>
          </p:cNvPicPr>
          <p:nvPr/>
        </p:nvPicPr>
        <p:blipFill>
          <a:blip r:embed="rId3"/>
          <a:stretch>
            <a:fillRect/>
          </a:stretch>
        </p:blipFill>
        <p:spPr>
          <a:xfrm>
            <a:off x="555142" y="828043"/>
            <a:ext cx="8033714" cy="2931601"/>
          </a:xfrm>
          <a:prstGeom prst="rect">
            <a:avLst/>
          </a:prstGeom>
        </p:spPr>
      </p:pic>
      <p:sp>
        <p:nvSpPr>
          <p:cNvPr id="8" name="Google Shape;451;p46">
            <a:extLst>
              <a:ext uri="{FF2B5EF4-FFF2-40B4-BE49-F238E27FC236}">
                <a16:creationId xmlns:a16="http://schemas.microsoft.com/office/drawing/2014/main" id="{7C5A5F1B-2832-35CF-0115-A91E763B4718}"/>
              </a:ext>
            </a:extLst>
          </p:cNvPr>
          <p:cNvSpPr txBox="1">
            <a:spLocks/>
          </p:cNvSpPr>
          <p:nvPr/>
        </p:nvSpPr>
        <p:spPr>
          <a:xfrm>
            <a:off x="197891" y="3106102"/>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742950" lvl="1" indent="-285750" algn="l"/>
            <a:endParaRPr lang="en-GB" altLang="zh-CN" sz="1600" dirty="0"/>
          </a:p>
          <a:p>
            <a:pPr marL="742950" lvl="1" indent="-285750" algn="l"/>
            <a:endParaRPr lang="en-GB" altLang="zh-CN" sz="1600" dirty="0"/>
          </a:p>
          <a:p>
            <a:r>
              <a:rPr lang="en-GB" altLang="zh-CN" sz="1600" dirty="0"/>
              <a:t>Training strategy</a:t>
            </a:r>
          </a:p>
          <a:p>
            <a:pPr marL="742950" lvl="1" indent="-285750" algn="l"/>
            <a:r>
              <a:rPr lang="en-GB" altLang="zh-CN" sz="1600" dirty="0"/>
              <a:t>"Resampling" dead neurons</a:t>
            </a:r>
          </a:p>
          <a:p>
            <a:pPr marL="742950" lvl="1" indent="-285750" algn="l"/>
            <a:r>
              <a:rPr lang="en-GB" altLang="zh-CN" sz="1600" dirty="0"/>
              <a:t>Use large scale data</a:t>
            </a:r>
          </a:p>
          <a:p>
            <a:pPr marL="742950" lvl="1" indent="-285750" algn="l"/>
            <a:r>
              <a:rPr lang="en-GB" altLang="zh-CN" sz="1600" dirty="0"/>
              <a:t>Use toy models that we could determine the ground truth.</a:t>
            </a:r>
          </a:p>
          <a:p>
            <a:pPr marL="152400" indent="0">
              <a:buNone/>
            </a:pPr>
            <a:endParaRPr lang="en-US" altLang="zh-CN" sz="1600" dirty="0"/>
          </a:p>
        </p:txBody>
      </p:sp>
      <p:pic>
        <p:nvPicPr>
          <p:cNvPr id="9" name="图片 8">
            <a:extLst>
              <a:ext uri="{FF2B5EF4-FFF2-40B4-BE49-F238E27FC236}">
                <a16:creationId xmlns:a16="http://schemas.microsoft.com/office/drawing/2014/main" id="{00A0B695-F49D-A9B4-B665-E13E2C5F11B1}"/>
              </a:ext>
            </a:extLst>
          </p:cNvPr>
          <p:cNvPicPr>
            <a:picLocks noChangeAspect="1"/>
          </p:cNvPicPr>
          <p:nvPr/>
        </p:nvPicPr>
        <p:blipFill>
          <a:blip r:embed="rId4"/>
          <a:stretch>
            <a:fillRect/>
          </a:stretch>
        </p:blipFill>
        <p:spPr>
          <a:xfrm>
            <a:off x="6499412" y="3747901"/>
            <a:ext cx="2162362" cy="1135112"/>
          </a:xfrm>
          <a:prstGeom prst="rect">
            <a:avLst/>
          </a:prstGeom>
        </p:spPr>
      </p:pic>
    </p:spTree>
    <p:extLst>
      <p:ext uri="{BB962C8B-B14F-4D97-AF65-F5344CB8AC3E}">
        <p14:creationId xmlns:p14="http://schemas.microsoft.com/office/powerpoint/2010/main" val="2787952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98A900BE-4C86-B88E-E77A-476E2B4D144D}"/>
            </a:ext>
          </a:extLst>
        </p:cNvPr>
        <p:cNvGrpSpPr/>
        <p:nvPr/>
      </p:nvGrpSpPr>
      <p:grpSpPr>
        <a:xfrm>
          <a:off x="0" y="0"/>
          <a:ext cx="0" cy="0"/>
          <a:chOff x="0" y="0"/>
          <a:chExt cx="0" cy="0"/>
        </a:xfrm>
      </p:grpSpPr>
      <p:grpSp>
        <p:nvGrpSpPr>
          <p:cNvPr id="6" name="组合 5">
            <a:extLst>
              <a:ext uri="{FF2B5EF4-FFF2-40B4-BE49-F238E27FC236}">
                <a16:creationId xmlns:a16="http://schemas.microsoft.com/office/drawing/2014/main" id="{8A51D4C9-88AA-9AF0-26F8-ABE1456561FD}"/>
              </a:ext>
            </a:extLst>
          </p:cNvPr>
          <p:cNvGrpSpPr/>
          <p:nvPr/>
        </p:nvGrpSpPr>
        <p:grpSpPr>
          <a:xfrm>
            <a:off x="6891024" y="1469479"/>
            <a:ext cx="1383553" cy="392788"/>
            <a:chOff x="5522258" y="4353956"/>
            <a:chExt cx="1383553" cy="392788"/>
          </a:xfrm>
        </p:grpSpPr>
        <p:pic>
          <p:nvPicPr>
            <p:cNvPr id="7" name="Picture 4">
              <a:extLst>
                <a:ext uri="{FF2B5EF4-FFF2-40B4-BE49-F238E27FC236}">
                  <a16:creationId xmlns:a16="http://schemas.microsoft.com/office/drawing/2014/main" id="{61D297C3-0E12-64A4-2A5E-8D9708FEA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258" y="4353956"/>
              <a:ext cx="1383553" cy="392788"/>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29C8D92E-C5B0-2699-FF74-CA667444ADF6}"/>
                </a:ext>
              </a:extLst>
            </p:cNvPr>
            <p:cNvPicPr>
              <a:picLocks noChangeAspect="1"/>
            </p:cNvPicPr>
            <p:nvPr/>
          </p:nvPicPr>
          <p:blipFill>
            <a:blip r:embed="rId4"/>
            <a:srcRect r="16949" b="15044"/>
            <a:stretch/>
          </p:blipFill>
          <p:spPr>
            <a:xfrm>
              <a:off x="5533967" y="4353956"/>
              <a:ext cx="221374" cy="280797"/>
            </a:xfrm>
            <a:prstGeom prst="rect">
              <a:avLst/>
            </a:prstGeom>
          </p:spPr>
        </p:pic>
      </p:grpSp>
      <p:sp>
        <p:nvSpPr>
          <p:cNvPr id="452" name="Google Shape;452;p46">
            <a:extLst>
              <a:ext uri="{FF2B5EF4-FFF2-40B4-BE49-F238E27FC236}">
                <a16:creationId xmlns:a16="http://schemas.microsoft.com/office/drawing/2014/main" id="{960CCC2D-0FF0-C84C-CBAD-17B7AECD11F9}"/>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Methods: Algorithm</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mc:Choice xmlns:a14="http://schemas.microsoft.com/office/drawing/2010/main" Requires="a14">
          <p:sp>
            <p:nvSpPr>
              <p:cNvPr id="2" name="Google Shape;451;p46">
                <a:extLst>
                  <a:ext uri="{FF2B5EF4-FFF2-40B4-BE49-F238E27FC236}">
                    <a16:creationId xmlns:a16="http://schemas.microsoft.com/office/drawing/2014/main" id="{3DC71D35-B10F-EC7B-F345-8F0F0103DC23}"/>
                  </a:ext>
                </a:extLst>
              </p:cNvPr>
              <p:cNvSpPr txBox="1">
                <a:spLocks/>
              </p:cNvSpPr>
              <p:nvPr/>
            </p:nvSpPr>
            <p:spPr>
              <a:xfrm>
                <a:off x="376517" y="9471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dirty="0"/>
                  <a:t>Train autoencoder to get dictionary </a:t>
                </a:r>
                <a14:m>
                  <m:oMath xmlns:m="http://schemas.openxmlformats.org/officeDocument/2006/math">
                    <m:r>
                      <a:rPr lang="en-GB" altLang="zh-CN" sz="1600" i="1" dirty="0" smtClean="0">
                        <a:latin typeface="Cambria Math" panose="02040503050406030204" pitchFamily="18" charset="0"/>
                      </a:rPr>
                      <m:t>𝐷</m:t>
                    </m:r>
                    <m:r>
                      <a:rPr lang="en-GB" altLang="zh-CN" sz="1600" i="1" dirty="0" smtClean="0">
                        <a:latin typeface="Cambria Math" panose="02040503050406030204" pitchFamily="18" charset="0"/>
                      </a:rPr>
                      <m:t> = </m:t>
                    </m:r>
                    <m:r>
                      <m:rPr>
                        <m:lit/>
                      </m:rPr>
                      <a:rPr lang="en-GB" altLang="zh-CN" sz="1600" i="1" dirty="0">
                        <a:latin typeface="Cambria Math" panose="02040503050406030204" pitchFamily="18" charset="0"/>
                      </a:rPr>
                      <m:t>{</m:t>
                    </m:r>
                    <m:sSub>
                      <m:sSubPr>
                        <m:ctrlPr>
                          <a:rPr lang="en-GB" altLang="zh-CN" sz="1600" i="1" dirty="0">
                            <a:latin typeface="Cambria Math" panose="02040503050406030204" pitchFamily="18" charset="0"/>
                          </a:rPr>
                        </m:ctrlPr>
                      </m:sSubPr>
                      <m:e>
                        <m:r>
                          <a:rPr lang="en-GB" altLang="zh-CN" sz="1600" i="1" dirty="0">
                            <a:latin typeface="Cambria Math" panose="02040503050406030204" pitchFamily="18" charset="0"/>
                          </a:rPr>
                          <m:t>𝑑</m:t>
                        </m:r>
                      </m:e>
                      <m:sub>
                        <m:r>
                          <a:rPr lang="en-GB" altLang="zh-CN" sz="1600" i="1" dirty="0">
                            <a:latin typeface="Cambria Math" panose="02040503050406030204" pitchFamily="18" charset="0"/>
                          </a:rPr>
                          <m:t>1</m:t>
                        </m:r>
                      </m:sub>
                    </m:sSub>
                    <m:r>
                      <a:rPr lang="en-GB" altLang="zh-CN" sz="1600" i="1" dirty="0">
                        <a:latin typeface="Cambria Math" panose="02040503050406030204" pitchFamily="18" charset="0"/>
                      </a:rPr>
                      <m:t>, …, </m:t>
                    </m:r>
                    <m:sSub>
                      <m:sSubPr>
                        <m:ctrlPr>
                          <a:rPr lang="en-GB" altLang="zh-CN" sz="1600" i="1" dirty="0" err="1">
                            <a:latin typeface="Cambria Math" panose="02040503050406030204" pitchFamily="18" charset="0"/>
                          </a:rPr>
                        </m:ctrlPr>
                      </m:sSubPr>
                      <m:e>
                        <m:r>
                          <a:rPr lang="en-GB" altLang="zh-CN" sz="1600" i="1" dirty="0" err="1">
                            <a:latin typeface="Cambria Math" panose="02040503050406030204" pitchFamily="18" charset="0"/>
                          </a:rPr>
                          <m:t>𝑑</m:t>
                        </m:r>
                      </m:e>
                      <m:sub>
                        <m:r>
                          <a:rPr lang="en-GB" altLang="zh-CN" sz="1600" i="1" dirty="0" err="1" smtClean="0">
                            <a:latin typeface="Cambria Math" panose="02040503050406030204" pitchFamily="18" charset="0"/>
                          </a:rPr>
                          <m:t>𝑛</m:t>
                        </m:r>
                      </m:sub>
                    </m:sSub>
                    <m:r>
                      <a:rPr lang="en-US" altLang="zh-CN" sz="1600" b="0" i="1" dirty="0" smtClean="0">
                        <a:latin typeface="Cambria Math" panose="02040503050406030204" pitchFamily="18" charset="0"/>
                      </a:rPr>
                      <m:t>}</m:t>
                    </m:r>
                  </m:oMath>
                </a14:m>
                <a:endParaRPr lang="en-GB" altLang="zh-CN" sz="1600" dirty="0"/>
              </a:p>
              <a:p>
                <a:pPr lvl="1" algn="l"/>
                <a:r>
                  <a:rPr lang="en-GB" altLang="zh-CN" sz="1600" dirty="0"/>
                  <a:t>Train the autoencoder on activations </a:t>
                </a:r>
                <a14:m>
                  <m:oMath xmlns:m="http://schemas.openxmlformats.org/officeDocument/2006/math">
                    <m:sSup>
                      <m:sSupPr>
                        <m:ctrlPr>
                          <a:rPr lang="en-US" altLang="zh-CN" sz="1600" b="0" i="1" dirty="0" smtClean="0">
                            <a:latin typeface="Cambria Math" panose="02040503050406030204" pitchFamily="18" charset="0"/>
                          </a:rPr>
                        </m:ctrlPr>
                      </m:sSupPr>
                      <m:e>
                        <m:r>
                          <a:rPr lang="en-GB" altLang="zh-CN" sz="1600" i="1" dirty="0" smtClean="0">
                            <a:latin typeface="Cambria Math" panose="02040503050406030204" pitchFamily="18" charset="0"/>
                          </a:rPr>
                          <m:t>𝑥</m:t>
                        </m:r>
                      </m:e>
                      <m:sup>
                        <m:r>
                          <a:rPr lang="en-US" altLang="zh-CN" sz="1600" b="0" i="1" dirty="0" smtClean="0">
                            <a:latin typeface="Cambria Math" panose="02040503050406030204" pitchFamily="18" charset="0"/>
                          </a:rPr>
                          <m:t>𝑗</m:t>
                        </m:r>
                      </m:sup>
                    </m:sSup>
                  </m:oMath>
                </a14:m>
                <a:endParaRPr lang="en-GB" altLang="zh-CN" sz="1600" dirty="0"/>
              </a:p>
              <a:p>
                <a:pPr lvl="1" algn="l"/>
                <a:r>
                  <a:rPr lang="en-GB" altLang="zh-CN" sz="1600" dirty="0"/>
                  <a:t>The autoencoder will reconstruct the activations following</a:t>
                </a:r>
              </a:p>
              <a:p>
                <a:pPr lvl="1" algn="l"/>
                <a:r>
                  <a:rPr lang="en-GB" altLang="zh-CN" sz="1600" dirty="0"/>
                  <a:t>By minimizing the MSE of rebuilt activation    , we extract the </a:t>
                </a:r>
                <a14:m>
                  <m:oMath xmlns:m="http://schemas.openxmlformats.org/officeDocument/2006/math">
                    <m:sSub>
                      <m:sSubPr>
                        <m:ctrlPr>
                          <a:rPr lang="en-GB" altLang="zh-CN" sz="1600" i="1" dirty="0" smtClean="0">
                            <a:latin typeface="Cambria Math" panose="02040503050406030204" pitchFamily="18" charset="0"/>
                          </a:rPr>
                        </m:ctrlPr>
                      </m:sSubPr>
                      <m:e>
                        <m:r>
                          <a:rPr lang="en-GB" altLang="zh-CN" sz="1600" i="1" dirty="0" smtClean="0">
                            <a:latin typeface="Cambria Math" panose="02040503050406030204" pitchFamily="18" charset="0"/>
                          </a:rPr>
                          <m:t>𝑑</m:t>
                        </m:r>
                      </m:e>
                      <m:sub>
                        <m:r>
                          <a:rPr lang="en-GB" altLang="zh-CN" sz="1600" i="1" dirty="0" err="1" smtClean="0">
                            <a:latin typeface="Cambria Math" panose="02040503050406030204" pitchFamily="18" charset="0"/>
                          </a:rPr>
                          <m:t>𝑖</m:t>
                        </m:r>
                      </m:sub>
                    </m:sSub>
                  </m:oMath>
                </a14:m>
                <a:r>
                  <a:rPr lang="en-GB" altLang="zh-CN" sz="1600" dirty="0"/>
                  <a:t> of autoencoder as dictionary.</a:t>
                </a:r>
              </a:p>
              <a:p>
                <a:pPr marL="742950" lvl="1" indent="-285750" algn="l"/>
                <a:endParaRPr lang="en-GB" altLang="zh-CN" sz="1600" dirty="0"/>
              </a:p>
              <a:p>
                <a:r>
                  <a:rPr lang="en-GB" altLang="zh-CN" sz="1600" dirty="0"/>
                  <a:t>Apply dictionary</a:t>
                </a:r>
                <a:r>
                  <a:rPr lang="zh-CN" altLang="en-US" sz="1600" dirty="0"/>
                  <a:t> </a:t>
                </a:r>
                <a14:m>
                  <m:oMath xmlns:m="http://schemas.openxmlformats.org/officeDocument/2006/math">
                    <m:r>
                      <a:rPr lang="en-GB" altLang="zh-CN" sz="1600" i="1" dirty="0" smtClean="0">
                        <a:latin typeface="Cambria Math" panose="02040503050406030204" pitchFamily="18" charset="0"/>
                      </a:rPr>
                      <m:t>𝐷</m:t>
                    </m:r>
                  </m:oMath>
                </a14:m>
                <a:r>
                  <a:rPr lang="en-GB" altLang="zh-CN" sz="1600" dirty="0"/>
                  <a:t> for explaining the MLP layer of Transformer</a:t>
                </a:r>
              </a:p>
              <a:p>
                <a:pPr lvl="1" algn="l"/>
                <a:r>
                  <a:rPr lang="en-GB" altLang="zh-CN" sz="1600" dirty="0"/>
                  <a:t>For each token </a:t>
                </a:r>
                <a14:m>
                  <m:oMath xmlns:m="http://schemas.openxmlformats.org/officeDocument/2006/math">
                    <m:r>
                      <a:rPr lang="en-US" altLang="zh-CN" sz="1600" b="0" i="1" smtClean="0">
                        <a:latin typeface="Cambria Math" panose="02040503050406030204" pitchFamily="18" charset="0"/>
                      </a:rPr>
                      <m:t>𝑗</m:t>
                    </m:r>
                  </m:oMath>
                </a14:m>
                <a:r>
                  <a:rPr lang="en-GB" altLang="zh-CN" sz="1600" dirty="0"/>
                  <a:t>, Transformer produces an activation vector </a:t>
                </a:r>
                <a14:m>
                  <m:oMath xmlns:m="http://schemas.openxmlformats.org/officeDocument/2006/math">
                    <m:sSup>
                      <m:sSupPr>
                        <m:ctrlPr>
                          <a:rPr lang="en-US" altLang="zh-CN" sz="1600" b="0" i="0" dirty="0" smtClean="0">
                            <a:latin typeface="Cambria Math" panose="02040503050406030204" pitchFamily="18" charset="0"/>
                          </a:rPr>
                        </m:ctrlPr>
                      </m:sSupPr>
                      <m:e>
                        <m:r>
                          <a:rPr lang="en-GB" altLang="zh-CN" sz="1600" dirty="0"/>
                          <m:t>𝑥</m:t>
                        </m:r>
                      </m:e>
                      <m:sup>
                        <m:r>
                          <m:rPr>
                            <m:sty m:val="p"/>
                          </m:rPr>
                          <a:rPr lang="en-US" altLang="zh-CN" sz="1600" b="0" i="0" dirty="0" smtClean="0">
                            <a:latin typeface="Cambria Math" panose="02040503050406030204" pitchFamily="18" charset="0"/>
                          </a:rPr>
                          <m:t>j</m:t>
                        </m:r>
                      </m:sup>
                    </m:sSup>
                  </m:oMath>
                </a14:m>
                <a:endParaRPr lang="en-GB" altLang="zh-CN" sz="1600" dirty="0"/>
              </a:p>
              <a:p>
                <a:pPr lvl="1" algn="l"/>
                <a:r>
                  <a:rPr lang="en-GB" altLang="zh-CN" sz="1600" dirty="0"/>
                  <a:t>Compute activation encoding </a:t>
                </a:r>
                <a14:m>
                  <m:oMath xmlns:m="http://schemas.openxmlformats.org/officeDocument/2006/math">
                    <m:r>
                      <a:rPr lang="en-US" altLang="zh-CN" sz="1600" b="0" i="1" smtClean="0">
                        <a:latin typeface="Cambria Math" panose="02040503050406030204" pitchFamily="18" charset="0"/>
                      </a:rPr>
                      <m:t>𝑓</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𝑥</m:t>
                        </m:r>
                      </m:e>
                    </m:d>
                  </m:oMath>
                </a14:m>
                <a:r>
                  <a:rPr lang="en-GB" altLang="zh-CN" sz="1600" dirty="0"/>
                  <a:t> by encoder of sparse autoencoder</a:t>
                </a:r>
              </a:p>
              <a:p>
                <a:pPr marL="609600" lvl="1" indent="0" algn="l">
                  <a:buNone/>
                </a:pPr>
                <a:endParaRPr lang="en-GB" altLang="zh-CN" sz="1600" dirty="0"/>
              </a:p>
              <a:p>
                <a:pPr lvl="1" algn="l"/>
                <a:r>
                  <a:rPr lang="en-GB" altLang="zh-CN" sz="1600" dirty="0"/>
                  <a:t>Explain activation patterns based on </a:t>
                </a:r>
                <a14:m>
                  <m:oMath xmlns:m="http://schemas.openxmlformats.org/officeDocument/2006/math">
                    <m:r>
                      <a:rPr lang="en-GB" altLang="zh-CN" sz="1600" i="1" dirty="0" smtClean="0">
                        <a:latin typeface="Cambria Math" panose="02040503050406030204" pitchFamily="18" charset="0"/>
                      </a:rPr>
                      <m:t>𝑓</m:t>
                    </m:r>
                    <m:d>
                      <m:dPr>
                        <m:ctrlPr>
                          <a:rPr lang="en-GB" altLang="zh-CN" sz="1600" i="1" dirty="0" smtClean="0">
                            <a:latin typeface="Cambria Math" panose="02040503050406030204" pitchFamily="18" charset="0"/>
                          </a:rPr>
                        </m:ctrlPr>
                      </m:dPr>
                      <m:e>
                        <m:r>
                          <a:rPr lang="en-GB" altLang="zh-CN" sz="1600" i="1" dirty="0" smtClean="0">
                            <a:latin typeface="Cambria Math" panose="02040503050406030204" pitchFamily="18" charset="0"/>
                          </a:rPr>
                          <m:t>𝑥</m:t>
                        </m:r>
                      </m:e>
                    </m:d>
                    <m:r>
                      <a:rPr lang="en-US" altLang="zh-CN" sz="1600" b="0" i="0" dirty="0" smtClean="0">
                        <a:latin typeface="Cambria Math" panose="02040503050406030204" pitchFamily="18" charset="0"/>
                      </a:rPr>
                      <m:t>.</m:t>
                    </m:r>
                  </m:oMath>
                </a14:m>
                <a:r>
                  <a:rPr lang="en-GB" altLang="zh-CN" sz="1600" dirty="0"/>
                  <a:t> The greater the </a:t>
                </a:r>
                <a14:m>
                  <m:oMath xmlns:m="http://schemas.openxmlformats.org/officeDocument/2006/math">
                    <m:sSub>
                      <m:sSubPr>
                        <m:ctrlPr>
                          <a:rPr lang="en-GB" altLang="zh-CN" sz="1600" i="1" dirty="0" smtClean="0">
                            <a:latin typeface="Cambria Math" panose="02040503050406030204" pitchFamily="18" charset="0"/>
                          </a:rPr>
                        </m:ctrlPr>
                      </m:sSubPr>
                      <m:e>
                        <m:r>
                          <a:rPr lang="en-GB" altLang="zh-CN" sz="1600" i="1" dirty="0" smtClean="0">
                            <a:latin typeface="Cambria Math" panose="02040503050406030204" pitchFamily="18" charset="0"/>
                          </a:rPr>
                          <m:t>𝑓</m:t>
                        </m:r>
                      </m:e>
                      <m:sub>
                        <m:r>
                          <a:rPr lang="en-GB" altLang="zh-CN" sz="1600" i="1" dirty="0" err="1" smtClean="0">
                            <a:latin typeface="Cambria Math" panose="02040503050406030204" pitchFamily="18" charset="0"/>
                          </a:rPr>
                          <m:t>𝑖</m:t>
                        </m:r>
                      </m:sub>
                    </m:sSub>
                    <m:r>
                      <a:rPr lang="en-GB" altLang="zh-CN" sz="1600" i="1" dirty="0">
                        <a:latin typeface="Cambria Math" panose="02040503050406030204" pitchFamily="18" charset="0"/>
                      </a:rPr>
                      <m:t>(</m:t>
                    </m:r>
                    <m:r>
                      <a:rPr lang="en-GB" altLang="zh-CN" sz="1600" i="1" dirty="0">
                        <a:latin typeface="Cambria Math" panose="02040503050406030204" pitchFamily="18" charset="0"/>
                      </a:rPr>
                      <m:t>𝑥</m:t>
                    </m:r>
                    <m:r>
                      <a:rPr lang="en-GB" altLang="zh-CN" sz="1600" i="1" dirty="0">
                        <a:latin typeface="Cambria Math" panose="02040503050406030204" pitchFamily="18" charset="0"/>
                      </a:rPr>
                      <m:t>)</m:t>
                    </m:r>
                  </m:oMath>
                </a14:m>
                <a:r>
                  <a:rPr lang="en-GB" altLang="zh-CN" sz="1600" dirty="0"/>
                  <a:t>, the more important the </a:t>
                </a:r>
                <a14:m>
                  <m:oMath xmlns:m="http://schemas.openxmlformats.org/officeDocument/2006/math">
                    <m:r>
                      <m:rPr>
                        <m:nor/>
                      </m:rPr>
                      <a:rPr lang="en-GB" altLang="zh-CN" sz="1600" i="0" dirty="0" smtClean="0">
                        <a:latin typeface="Cambria Math" panose="02040503050406030204" pitchFamily="18" charset="0"/>
                      </a:rPr>
                      <m:t>i</m:t>
                    </m:r>
                    <m:r>
                      <m:rPr>
                        <m:nor/>
                      </m:rPr>
                      <a:rPr lang="en-GB" altLang="zh-CN" sz="1600" i="0" dirty="0" smtClean="0">
                        <a:latin typeface="Cambria Math" panose="02040503050406030204" pitchFamily="18" charset="0"/>
                      </a:rPr>
                      <m:t>-</m:t>
                    </m:r>
                    <m:r>
                      <m:rPr>
                        <m:nor/>
                      </m:rPr>
                      <a:rPr lang="en-GB" altLang="zh-CN" sz="1600" i="0" dirty="0" smtClean="0">
                        <a:latin typeface="Cambria Math" panose="02040503050406030204" pitchFamily="18" charset="0"/>
                      </a:rPr>
                      <m:t>th</m:t>
                    </m:r>
                  </m:oMath>
                </a14:m>
                <a:r>
                  <a:rPr lang="en-GB" altLang="zh-CN" sz="1600" dirty="0"/>
                  <a:t> feature </a:t>
                </a:r>
                <a14:m>
                  <m:oMath xmlns:m="http://schemas.openxmlformats.org/officeDocument/2006/math">
                    <m:sSub>
                      <m:sSubPr>
                        <m:ctrlPr>
                          <a:rPr lang="en-GB" altLang="zh-CN" sz="1600" i="1" dirty="0" smtClean="0">
                            <a:latin typeface="Cambria Math" panose="02040503050406030204" pitchFamily="18" charset="0"/>
                          </a:rPr>
                        </m:ctrlPr>
                      </m:sSubPr>
                      <m:e>
                        <m:r>
                          <a:rPr lang="en-GB" altLang="zh-CN" sz="1600" i="1" dirty="0" smtClean="0">
                            <a:latin typeface="Cambria Math" panose="02040503050406030204" pitchFamily="18" charset="0"/>
                          </a:rPr>
                          <m:t>𝑑</m:t>
                        </m:r>
                      </m:e>
                      <m:sub>
                        <m:r>
                          <a:rPr lang="en-GB" altLang="zh-CN" sz="1600" i="1" dirty="0" err="1" smtClean="0">
                            <a:latin typeface="Cambria Math" panose="02040503050406030204" pitchFamily="18" charset="0"/>
                          </a:rPr>
                          <m:t>𝑖</m:t>
                        </m:r>
                      </m:sub>
                    </m:sSub>
                  </m:oMath>
                </a14:m>
                <a:r>
                  <a:rPr lang="en-GB" altLang="zh-CN" sz="1600" dirty="0"/>
                  <a:t> is.</a:t>
                </a:r>
              </a:p>
              <a:p>
                <a:pPr lvl="1" algn="l"/>
                <a:r>
                  <a:rPr lang="en-GB" altLang="zh-CN" sz="1600" dirty="0"/>
                  <a:t>Evaluate the effect of </a:t>
                </a:r>
                <a14:m>
                  <m:oMath xmlns:m="http://schemas.openxmlformats.org/officeDocument/2006/math">
                    <m:sSub>
                      <m:sSubPr>
                        <m:ctrlPr>
                          <a:rPr lang="en-GB" altLang="zh-CN" sz="1600" i="1" dirty="0" smtClean="0">
                            <a:latin typeface="Cambria Math" panose="02040503050406030204" pitchFamily="18" charset="0"/>
                          </a:rPr>
                        </m:ctrlPr>
                      </m:sSubPr>
                      <m:e>
                        <m:r>
                          <a:rPr lang="en-GB" altLang="zh-CN" sz="1600" i="1" dirty="0" smtClean="0">
                            <a:latin typeface="Cambria Math" panose="02040503050406030204" pitchFamily="18" charset="0"/>
                          </a:rPr>
                          <m:t>𝑓</m:t>
                        </m:r>
                      </m:e>
                      <m:sub>
                        <m:r>
                          <a:rPr lang="en-GB" altLang="zh-CN" sz="1600" i="1" dirty="0" err="1" smtClean="0">
                            <a:latin typeface="Cambria Math" panose="02040503050406030204" pitchFamily="18" charset="0"/>
                          </a:rPr>
                          <m:t>𝑖</m:t>
                        </m:r>
                      </m:sub>
                    </m:sSub>
                    <m:d>
                      <m:dPr>
                        <m:ctrlPr>
                          <a:rPr lang="en-GB" altLang="zh-CN" sz="1600" i="1" dirty="0">
                            <a:latin typeface="Cambria Math" panose="02040503050406030204" pitchFamily="18" charset="0"/>
                          </a:rPr>
                        </m:ctrlPr>
                      </m:dPr>
                      <m:e>
                        <m:r>
                          <a:rPr lang="en-GB" altLang="zh-CN" sz="1600" i="1" dirty="0">
                            <a:latin typeface="Cambria Math" panose="02040503050406030204" pitchFamily="18" charset="0"/>
                          </a:rPr>
                          <m:t>𝑥</m:t>
                        </m:r>
                      </m:e>
                    </m:d>
                  </m:oMath>
                </a14:m>
                <a:r>
                  <a:rPr lang="en-US" altLang="zh-CN" sz="1600" dirty="0"/>
                  <a:t> and   </a:t>
                </a:r>
                <a:r>
                  <a:rPr lang="zh-CN" altLang="en-US" sz="1600" dirty="0"/>
                  <a:t> </a:t>
                </a:r>
                <a:r>
                  <a:rPr lang="en-US" altLang="zh-CN" sz="1600" dirty="0"/>
                  <a:t> </a:t>
                </a:r>
                <a:r>
                  <a:rPr lang="en-GB" altLang="zh-CN" sz="1600" dirty="0"/>
                  <a:t>to final logits and intermediate representation of Transformer.</a:t>
                </a:r>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marL="609600" lvl="1" indent="0" algn="l">
                  <a:buNone/>
                </a:pPr>
                <a:endParaRPr lang="en-GB" altLang="zh-CN" sz="1600" dirty="0"/>
              </a:p>
              <a:p>
                <a:pPr lvl="1" algn="l"/>
                <a:endParaRPr lang="en-GB" altLang="zh-CN" sz="1600" dirty="0"/>
              </a:p>
              <a:p>
                <a:pPr marL="152400" indent="0">
                  <a:buNone/>
                </a:pPr>
                <a:endParaRPr lang="en-US" altLang="zh-CN" sz="1600" dirty="0"/>
              </a:p>
            </p:txBody>
          </p:sp>
        </mc:Choice>
        <mc:Fallback>
          <p:sp>
            <p:nvSpPr>
              <p:cNvPr id="2" name="Google Shape;451;p46">
                <a:extLst>
                  <a:ext uri="{FF2B5EF4-FFF2-40B4-BE49-F238E27FC236}">
                    <a16:creationId xmlns:a16="http://schemas.microsoft.com/office/drawing/2014/main" id="{3DC71D35-B10F-EC7B-F345-8F0F0103DC23}"/>
                  </a:ext>
                </a:extLst>
              </p:cNvPr>
              <p:cNvSpPr txBox="1">
                <a:spLocks noRot="1" noChangeAspect="1" noMove="1" noResize="1" noEditPoints="1" noAdjustHandles="1" noChangeArrowheads="1" noChangeShapeType="1" noTextEdit="1"/>
              </p:cNvSpPr>
              <p:nvPr/>
            </p:nvSpPr>
            <p:spPr>
              <a:xfrm>
                <a:off x="376517" y="947155"/>
                <a:ext cx="8390965" cy="3752065"/>
              </a:xfrm>
              <a:prstGeom prst="rect">
                <a:avLst/>
              </a:prstGeom>
              <a:blipFill>
                <a:blip r:embed="rId5"/>
                <a:stretch>
                  <a:fillRect r="-604"/>
                </a:stretch>
              </a:blipFill>
              <a:ln>
                <a:noFill/>
              </a:ln>
            </p:spPr>
            <p:txBody>
              <a:bodyPr/>
              <a:lstStyle/>
              <a:p>
                <a:r>
                  <a:rPr lang="zh-CN" altLang="en-US">
                    <a:noFill/>
                  </a:rPr>
                  <a:t> </a:t>
                </a:r>
              </a:p>
            </p:txBody>
          </p:sp>
        </mc:Fallback>
      </mc:AlternateContent>
      <p:pic>
        <p:nvPicPr>
          <p:cNvPr id="3" name="Picture 2">
            <a:extLst>
              <a:ext uri="{FF2B5EF4-FFF2-40B4-BE49-F238E27FC236}">
                <a16:creationId xmlns:a16="http://schemas.microsoft.com/office/drawing/2014/main" id="{4540DBB1-820B-E04D-5171-DBF3D6CC77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49" t="32309" r="1133" b="23167"/>
          <a:stretch/>
        </p:blipFill>
        <p:spPr bwMode="auto">
          <a:xfrm>
            <a:off x="3298011" y="3264507"/>
            <a:ext cx="2547975" cy="21786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F304D0B3-5C29-D026-F311-7DAA58557770}"/>
              </a:ext>
            </a:extLst>
          </p:cNvPr>
          <p:cNvPicPr>
            <a:picLocks noChangeAspect="1"/>
          </p:cNvPicPr>
          <p:nvPr/>
        </p:nvPicPr>
        <p:blipFill>
          <a:blip r:embed="rId7"/>
          <a:stretch>
            <a:fillRect/>
          </a:stretch>
        </p:blipFill>
        <p:spPr>
          <a:xfrm>
            <a:off x="5289175" y="1722685"/>
            <a:ext cx="238313" cy="324972"/>
          </a:xfrm>
          <a:prstGeom prst="rect">
            <a:avLst/>
          </a:prstGeom>
        </p:spPr>
      </p:pic>
      <p:pic>
        <p:nvPicPr>
          <p:cNvPr id="10" name="图片 9">
            <a:extLst>
              <a:ext uri="{FF2B5EF4-FFF2-40B4-BE49-F238E27FC236}">
                <a16:creationId xmlns:a16="http://schemas.microsoft.com/office/drawing/2014/main" id="{A8E0CF10-D3E9-F3E7-2852-4900C3C23017}"/>
              </a:ext>
            </a:extLst>
          </p:cNvPr>
          <p:cNvPicPr>
            <a:picLocks noChangeAspect="1"/>
          </p:cNvPicPr>
          <p:nvPr/>
        </p:nvPicPr>
        <p:blipFill>
          <a:blip r:embed="rId7"/>
          <a:stretch>
            <a:fillRect/>
          </a:stretch>
        </p:blipFill>
        <p:spPr>
          <a:xfrm>
            <a:off x="4252248" y="3928308"/>
            <a:ext cx="238313" cy="324972"/>
          </a:xfrm>
          <a:prstGeom prst="rect">
            <a:avLst/>
          </a:prstGeom>
        </p:spPr>
      </p:pic>
    </p:spTree>
    <p:extLst>
      <p:ext uri="{BB962C8B-B14F-4D97-AF65-F5344CB8AC3E}">
        <p14:creationId xmlns:p14="http://schemas.microsoft.com/office/powerpoint/2010/main" val="3780864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8FD9E387-9005-F262-B825-E8D681ADCB81}"/>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BA4C4448-51AD-76C4-F08B-FBA1EB441E38}"/>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Methods: Algorithm</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mc:Choice xmlns:a14="http://schemas.microsoft.com/office/drawing/2010/main" Requires="a14">
          <p:sp>
            <p:nvSpPr>
              <p:cNvPr id="2" name="Google Shape;451;p46">
                <a:extLst>
                  <a:ext uri="{FF2B5EF4-FFF2-40B4-BE49-F238E27FC236}">
                    <a16:creationId xmlns:a16="http://schemas.microsoft.com/office/drawing/2014/main" id="{C94579F8-4BE7-B751-209E-7F4484A8D443}"/>
                  </a:ext>
                </a:extLst>
              </p:cNvPr>
              <p:cNvSpPr txBox="1">
                <a:spLocks/>
              </p:cNvSpPr>
              <p:nvPr/>
            </p:nvSpPr>
            <p:spPr>
              <a:xfrm>
                <a:off x="286870" y="947155"/>
                <a:ext cx="8456881"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endParaRPr lang="en-GB" altLang="zh-CN" sz="1600" dirty="0"/>
              </a:p>
              <a:p>
                <a:pPr/>
                <a14:m>
                  <m:oMath xmlns:m="http://schemas.openxmlformats.org/officeDocument/2006/math">
                    <m:r>
                      <a:rPr lang="en-GB" altLang="zh-CN" sz="1600" i="1" dirty="0" smtClean="0">
                        <a:latin typeface="Cambria Math" panose="02040503050406030204" pitchFamily="18" charset="0"/>
                      </a:rPr>
                      <m:t>𝐷</m:t>
                    </m:r>
                    <m:r>
                      <a:rPr lang="en-GB" altLang="zh-CN" sz="1600" i="1" dirty="0" smtClean="0">
                        <a:latin typeface="Cambria Math" panose="02040503050406030204" pitchFamily="18" charset="0"/>
                      </a:rPr>
                      <m:t> = </m:t>
                    </m:r>
                    <m:r>
                      <m:rPr>
                        <m:lit/>
                      </m:rPr>
                      <a:rPr lang="en-GB" altLang="zh-CN" sz="1600" i="1" dirty="0">
                        <a:latin typeface="Cambria Math" panose="02040503050406030204" pitchFamily="18" charset="0"/>
                      </a:rPr>
                      <m:t>{</m:t>
                    </m:r>
                    <m:sSub>
                      <m:sSubPr>
                        <m:ctrlPr>
                          <a:rPr lang="en-GB" altLang="zh-CN" sz="1600" i="1" dirty="0">
                            <a:latin typeface="Cambria Math" panose="02040503050406030204" pitchFamily="18" charset="0"/>
                          </a:rPr>
                        </m:ctrlPr>
                      </m:sSubPr>
                      <m:e>
                        <m:r>
                          <a:rPr lang="en-GB" altLang="zh-CN" sz="1600" i="1" dirty="0">
                            <a:latin typeface="Cambria Math" panose="02040503050406030204" pitchFamily="18" charset="0"/>
                          </a:rPr>
                          <m:t>𝑑</m:t>
                        </m:r>
                      </m:e>
                      <m:sub>
                        <m:r>
                          <a:rPr lang="en-GB" altLang="zh-CN" sz="1600" i="1" dirty="0">
                            <a:latin typeface="Cambria Math" panose="02040503050406030204" pitchFamily="18" charset="0"/>
                          </a:rPr>
                          <m:t>1</m:t>
                        </m:r>
                      </m:sub>
                    </m:sSub>
                    <m:r>
                      <a:rPr lang="en-GB" altLang="zh-CN" sz="1600" i="1" dirty="0">
                        <a:latin typeface="Cambria Math" panose="02040503050406030204" pitchFamily="18" charset="0"/>
                      </a:rPr>
                      <m:t>, …, </m:t>
                    </m:r>
                    <m:sSub>
                      <m:sSubPr>
                        <m:ctrlPr>
                          <a:rPr lang="en-GB" altLang="zh-CN" sz="1600" i="1" dirty="0" err="1">
                            <a:latin typeface="Cambria Math" panose="02040503050406030204" pitchFamily="18" charset="0"/>
                          </a:rPr>
                        </m:ctrlPr>
                      </m:sSubPr>
                      <m:e>
                        <m:r>
                          <a:rPr lang="en-GB" altLang="zh-CN" sz="1600" i="1" dirty="0" err="1">
                            <a:latin typeface="Cambria Math" panose="02040503050406030204" pitchFamily="18" charset="0"/>
                          </a:rPr>
                          <m:t>𝑑</m:t>
                        </m:r>
                      </m:e>
                      <m:sub>
                        <m:r>
                          <a:rPr lang="en-US" altLang="zh-CN" sz="1600" b="0" i="1" dirty="0" smtClean="0">
                            <a:latin typeface="Cambria Math" panose="02040503050406030204" pitchFamily="18" charset="0"/>
                          </a:rPr>
                          <m:t>𝑛</m:t>
                        </m:r>
                      </m:sub>
                    </m:sSub>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 </m:t>
                    </m:r>
                    <m:r>
                      <a:rPr lang="en-US" altLang="zh-CN" sz="1600" b="0" i="1" dirty="0" smtClean="0">
                        <a:latin typeface="Cambria Math" panose="02040503050406030204" pitchFamily="18" charset="0"/>
                      </a:rPr>
                      <m:t>𝑛</m:t>
                    </m:r>
                    <m:r>
                      <a:rPr lang="en-US" altLang="zh-CN" sz="1600" b="0" i="1" dirty="0" smtClean="0">
                        <a:latin typeface="Cambria Math" panose="02040503050406030204" pitchFamily="18" charset="0"/>
                      </a:rPr>
                      <m:t>=3</m:t>
                    </m:r>
                  </m:oMath>
                </a14:m>
                <a:endParaRPr lang="en-GB" altLang="zh-CN" sz="1600" dirty="0"/>
              </a:p>
              <a:p>
                <a:pPr lvl="1" algn="l">
                  <a:spcBef>
                    <a:spcPts val="900"/>
                  </a:spcBef>
                </a:pPr>
                <a14:m>
                  <m:oMath xmlns:m="http://schemas.openxmlformats.org/officeDocument/2006/math">
                    <m:sSub>
                      <m:sSubPr>
                        <m:ctrlPr>
                          <a:rPr lang="en-GB" altLang="zh-CN" sz="1600" i="1" dirty="0" smtClean="0">
                            <a:latin typeface="Cambria Math" panose="02040503050406030204" pitchFamily="18" charset="0"/>
                          </a:rPr>
                        </m:ctrlPr>
                      </m:sSubPr>
                      <m:e>
                        <m:r>
                          <a:rPr lang="en-GB" altLang="zh-CN" sz="1600" i="1" dirty="0" smtClean="0">
                            <a:latin typeface="Cambria Math" panose="02040503050406030204" pitchFamily="18" charset="0"/>
                          </a:rPr>
                          <m:t>𝑑</m:t>
                        </m:r>
                      </m:e>
                      <m:sub>
                        <m:r>
                          <a:rPr lang="en-GB" altLang="zh-CN" sz="1600" i="1" dirty="0">
                            <a:latin typeface="Cambria Math" panose="02040503050406030204" pitchFamily="18" charset="0"/>
                          </a:rPr>
                          <m:t>1</m:t>
                        </m:r>
                      </m:sub>
                    </m:sSub>
                  </m:oMath>
                </a14:m>
                <a:r>
                  <a:rPr lang="en-GB" altLang="zh-CN" sz="1600" dirty="0"/>
                  <a:t>: “Bands”</a:t>
                </a:r>
              </a:p>
              <a:p>
                <a:pPr lvl="1" algn="l">
                  <a:spcBef>
                    <a:spcPts val="900"/>
                  </a:spcBef>
                </a:pPr>
                <a14:m>
                  <m:oMath xmlns:m="http://schemas.openxmlformats.org/officeDocument/2006/math">
                    <m:sSub>
                      <m:sSubPr>
                        <m:ctrlPr>
                          <a:rPr lang="en-GB" altLang="zh-CN" sz="1600" i="1" dirty="0" smtClean="0">
                            <a:latin typeface="Cambria Math" panose="02040503050406030204" pitchFamily="18" charset="0"/>
                          </a:rPr>
                        </m:ctrlPr>
                      </m:sSubPr>
                      <m:e>
                        <m:r>
                          <a:rPr lang="en-GB" altLang="zh-CN" sz="1600" i="1" dirty="0" smtClean="0">
                            <a:latin typeface="Cambria Math" panose="02040503050406030204" pitchFamily="18" charset="0"/>
                          </a:rPr>
                          <m:t>𝑑</m:t>
                        </m:r>
                      </m:e>
                      <m:sub>
                        <m:r>
                          <a:rPr lang="en-GB" altLang="zh-CN" sz="1600" i="1" dirty="0">
                            <a:latin typeface="Cambria Math" panose="02040503050406030204" pitchFamily="18" charset="0"/>
                          </a:rPr>
                          <m:t>2</m:t>
                        </m:r>
                      </m:sub>
                    </m:sSub>
                  </m:oMath>
                </a14:m>
                <a:r>
                  <a:rPr lang="en-GB" altLang="zh-CN" sz="1600" dirty="0"/>
                  <a:t> : “British culture”</a:t>
                </a:r>
              </a:p>
              <a:p>
                <a:pPr lvl="1" algn="l">
                  <a:spcBef>
                    <a:spcPts val="900"/>
                  </a:spcBef>
                </a:pPr>
                <a14:m>
                  <m:oMath xmlns:m="http://schemas.openxmlformats.org/officeDocument/2006/math">
                    <m:sSub>
                      <m:sSubPr>
                        <m:ctrlPr>
                          <a:rPr lang="en-GB" altLang="zh-CN" sz="1600" i="1" dirty="0" smtClean="0">
                            <a:latin typeface="Cambria Math" panose="02040503050406030204" pitchFamily="18" charset="0"/>
                          </a:rPr>
                        </m:ctrlPr>
                      </m:sSubPr>
                      <m:e>
                        <m:r>
                          <a:rPr lang="en-GB" altLang="zh-CN" sz="1600" i="1" dirty="0" smtClean="0">
                            <a:latin typeface="Cambria Math" panose="02040503050406030204" pitchFamily="18" charset="0"/>
                          </a:rPr>
                          <m:t>𝑑</m:t>
                        </m:r>
                      </m:e>
                      <m:sub>
                        <m:r>
                          <a:rPr lang="en-GB" altLang="zh-CN" sz="1600" i="1" dirty="0">
                            <a:latin typeface="Cambria Math" panose="02040503050406030204" pitchFamily="18" charset="0"/>
                          </a:rPr>
                          <m:t>3</m:t>
                        </m:r>
                      </m:sub>
                    </m:sSub>
                  </m:oMath>
                </a14:m>
                <a:r>
                  <a:rPr lang="en-GB" altLang="zh-CN" sz="1600" dirty="0"/>
                  <a:t> : “Royal terms”</a:t>
                </a:r>
              </a:p>
              <a:p>
                <a:pPr lvl="1" algn="l">
                  <a:spcBef>
                    <a:spcPts val="900"/>
                  </a:spcBef>
                </a:pPr>
                <a:endParaRPr lang="en-GB" altLang="zh-CN" sz="1600" dirty="0"/>
              </a:p>
              <a:p>
                <a14:m>
                  <m:oMath xmlns:m="http://schemas.openxmlformats.org/officeDocument/2006/math">
                    <m:sSup>
                      <m:sSupPr>
                        <m:ctrlPr>
                          <a:rPr lang="en-GB" altLang="zh-CN" sz="1600" i="1" dirty="0" smtClean="0">
                            <a:latin typeface="Cambria Math" panose="02040503050406030204" pitchFamily="18" charset="0"/>
                          </a:rPr>
                        </m:ctrlPr>
                      </m:sSupPr>
                      <m:e>
                        <m:r>
                          <a:rPr lang="en-GB" altLang="zh-CN" sz="1600" i="1" dirty="0" smtClean="0">
                            <a:latin typeface="Cambria Math" panose="02040503050406030204" pitchFamily="18" charset="0"/>
                          </a:rPr>
                          <m:t>𝑥</m:t>
                        </m:r>
                      </m:e>
                      <m:sup>
                        <m:d>
                          <m:dPr>
                            <m:begChr m:val="{"/>
                            <m:endChr m:val="}"/>
                            <m:ctrlPr>
                              <a:rPr lang="en-GB" altLang="zh-CN" sz="1600" i="1" dirty="0" smtClean="0">
                                <a:latin typeface="Cambria Math" panose="02040503050406030204" pitchFamily="18" charset="0"/>
                              </a:rPr>
                            </m:ctrlPr>
                          </m:dPr>
                          <m:e>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𝑄𝑢𝑒𝑒𝑛</m:t>
                            </m:r>
                            <m:r>
                              <a:rPr lang="en-US" altLang="zh-CN" sz="1600" b="0" i="1" dirty="0" smtClean="0">
                                <a:latin typeface="Cambria Math" panose="02040503050406030204" pitchFamily="18" charset="0"/>
                              </a:rPr>
                              <m:t>”</m:t>
                            </m:r>
                          </m:e>
                        </m:d>
                      </m:sup>
                    </m:sSup>
                    <m:r>
                      <a:rPr lang="en-GB" altLang="zh-CN" sz="1600" i="1" dirty="0" smtClean="0">
                        <a:latin typeface="Cambria Math" panose="02040503050406030204" pitchFamily="18" charset="0"/>
                      </a:rPr>
                      <m:t>= </m:t>
                    </m:r>
                    <m:d>
                      <m:dPr>
                        <m:begChr m:val="["/>
                        <m:endChr m:val="]"/>
                        <m:ctrlPr>
                          <a:rPr lang="en-GB" altLang="zh-CN" sz="1600" i="1" dirty="0" smtClean="0">
                            <a:latin typeface="Cambria Math" panose="02040503050406030204" pitchFamily="18" charset="0"/>
                          </a:rPr>
                        </m:ctrlPr>
                      </m:dPr>
                      <m:e>
                        <m:r>
                          <a:rPr lang="en-GB" altLang="zh-CN" sz="1600" i="1" dirty="0" smtClean="0">
                            <a:latin typeface="Cambria Math" panose="02040503050406030204" pitchFamily="18" charset="0"/>
                          </a:rPr>
                          <m:t>2.1, 0.5, </m:t>
                        </m:r>
                        <m:r>
                          <a:rPr lang="en-US" altLang="zh-CN" sz="1600" b="0" i="1" dirty="0" smtClean="0">
                            <a:latin typeface="Cambria Math" panose="02040503050406030204" pitchFamily="18" charset="0"/>
                          </a:rPr>
                          <m:t>1</m:t>
                        </m:r>
                        <m:r>
                          <a:rPr lang="en-GB" altLang="zh-CN" sz="1600" i="1" dirty="0" smtClean="0">
                            <a:latin typeface="Cambria Math" panose="02040503050406030204" pitchFamily="18" charset="0"/>
                          </a:rPr>
                          <m:t>.8</m:t>
                        </m:r>
                      </m:e>
                    </m:d>
                  </m:oMath>
                </a14:m>
                <a:endParaRPr lang="en-GB" altLang="zh-CN" sz="2400" dirty="0">
                  <a:effectLst/>
                  <a:latin typeface="Helvetica" pitchFamily="2" charset="0"/>
                </a:endParaRPr>
              </a:p>
              <a:p>
                <a14:m>
                  <m:oMath xmlns:m="http://schemas.openxmlformats.org/officeDocument/2006/math">
                    <m:r>
                      <a:rPr lang="en-GB" altLang="zh-CN" sz="1600" i="1" dirty="0">
                        <a:latin typeface="Cambria Math" panose="02040503050406030204" pitchFamily="18" charset="0"/>
                      </a:rPr>
                      <m:t>𝑓</m:t>
                    </m:r>
                    <m:d>
                      <m:dPr>
                        <m:ctrlPr>
                          <a:rPr lang="en-GB" altLang="zh-CN" sz="1600" i="1" dirty="0">
                            <a:latin typeface="Cambria Math" panose="02040503050406030204" pitchFamily="18" charset="0"/>
                          </a:rPr>
                        </m:ctrlPr>
                      </m:dPr>
                      <m:e>
                        <m:sSup>
                          <m:sSupPr>
                            <m:ctrlPr>
                              <a:rPr lang="en-GB" altLang="zh-CN" sz="1600" i="1" dirty="0">
                                <a:latin typeface="Cambria Math" panose="02040503050406030204" pitchFamily="18" charset="0"/>
                              </a:rPr>
                            </m:ctrlPr>
                          </m:sSupPr>
                          <m:e>
                            <m:r>
                              <a:rPr lang="en-GB" altLang="zh-CN" sz="1600" i="1" dirty="0">
                                <a:latin typeface="Cambria Math" panose="02040503050406030204" pitchFamily="18" charset="0"/>
                              </a:rPr>
                              <m:t>𝑥</m:t>
                            </m:r>
                          </m:e>
                          <m:sup>
                            <m:d>
                              <m:dPr>
                                <m:begChr m:val="{"/>
                                <m:endChr m:val="}"/>
                                <m:ctrlPr>
                                  <a:rPr lang="en-GB" altLang="zh-CN" sz="1600" i="1" dirty="0">
                                    <a:latin typeface="Cambria Math" panose="02040503050406030204" pitchFamily="18" charset="0"/>
                                  </a:rPr>
                                </m:ctrlPr>
                              </m:dPr>
                              <m:e>
                                <m:r>
                                  <a:rPr lang="zh-CN" altLang="en-US" sz="1600" i="1" dirty="0">
                                    <a:latin typeface="Cambria Math" panose="02040503050406030204" pitchFamily="18" charset="0"/>
                                  </a:rPr>
                                  <m:t>“</m:t>
                                </m:r>
                                <m:r>
                                  <m:rPr>
                                    <m:sty m:val="p"/>
                                  </m:rPr>
                                  <a:rPr lang="en-US" altLang="zh-CN" sz="1600" i="1" dirty="0">
                                    <a:latin typeface="Cambria Math" panose="02040503050406030204" pitchFamily="18" charset="0"/>
                                  </a:rPr>
                                  <m:t>Queen</m:t>
                                </m:r>
                                <m:r>
                                  <a:rPr lang="zh-CN" altLang="en-US" sz="1600" i="1" dirty="0">
                                    <a:latin typeface="Cambria Math" panose="02040503050406030204" pitchFamily="18" charset="0"/>
                                  </a:rPr>
                                  <m:t>”</m:t>
                                </m:r>
                              </m:e>
                            </m:d>
                          </m:sup>
                        </m:sSup>
                      </m:e>
                    </m:d>
                    <m:r>
                      <a:rPr lang="en-GB" altLang="zh-CN" sz="1600" i="1" dirty="0">
                        <a:latin typeface="Cambria Math" panose="02040503050406030204" pitchFamily="18" charset="0"/>
                      </a:rPr>
                      <m:t>=</m:t>
                    </m:r>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𝑊</m:t>
                        </m:r>
                      </m:e>
                      <m:sub>
                        <m:r>
                          <a:rPr lang="en-US" altLang="zh-CN" sz="1600" b="0" i="1" dirty="0" smtClean="0">
                            <a:latin typeface="Cambria Math" panose="02040503050406030204" pitchFamily="18" charset="0"/>
                          </a:rPr>
                          <m:t>𝑒</m:t>
                        </m:r>
                      </m:sub>
                    </m:sSub>
                    <m:sSup>
                      <m:sSupPr>
                        <m:ctrlPr>
                          <a:rPr lang="en-GB" altLang="zh-CN" sz="1600" i="1" dirty="0">
                            <a:latin typeface="Cambria Math" panose="02040503050406030204" pitchFamily="18" charset="0"/>
                          </a:rPr>
                        </m:ctrlPr>
                      </m:sSupPr>
                      <m:e>
                        <m:r>
                          <a:rPr lang="en-GB" altLang="zh-CN" sz="1600" i="1" dirty="0">
                            <a:latin typeface="Cambria Math" panose="02040503050406030204" pitchFamily="18" charset="0"/>
                          </a:rPr>
                          <m:t>𝑥</m:t>
                        </m:r>
                      </m:e>
                      <m:sup>
                        <m:d>
                          <m:dPr>
                            <m:begChr m:val="{"/>
                            <m:endChr m:val="}"/>
                            <m:ctrlPr>
                              <a:rPr lang="en-GB" altLang="zh-CN" sz="1600" i="1" dirty="0">
                                <a:latin typeface="Cambria Math" panose="02040503050406030204" pitchFamily="18" charset="0"/>
                              </a:rPr>
                            </m:ctrlPr>
                          </m:dPr>
                          <m:e>
                            <m:r>
                              <a:rPr lang="en-US" altLang="zh-CN" sz="1600" i="1" dirty="0">
                                <a:latin typeface="Cambria Math" panose="02040503050406030204" pitchFamily="18" charset="0"/>
                              </a:rPr>
                              <m:t>”</m:t>
                            </m:r>
                            <m:r>
                              <a:rPr lang="en-US" altLang="zh-CN" sz="1600" i="1" dirty="0">
                                <a:latin typeface="Cambria Math" panose="02040503050406030204" pitchFamily="18" charset="0"/>
                              </a:rPr>
                              <m:t>𝑄𝑢𝑒𝑒𝑛</m:t>
                            </m:r>
                            <m:r>
                              <a:rPr lang="en-US" altLang="zh-CN" sz="1600" i="1" dirty="0">
                                <a:latin typeface="Cambria Math" panose="02040503050406030204" pitchFamily="18" charset="0"/>
                              </a:rPr>
                              <m:t>”</m:t>
                            </m:r>
                          </m:e>
                        </m:d>
                      </m:sup>
                    </m:sSup>
                    <m:r>
                      <a:rPr lang="en-US" altLang="zh-CN" sz="1600" b="0" i="1" dirty="0" smtClean="0">
                        <a:latin typeface="Cambria Math" panose="02040503050406030204" pitchFamily="18" charset="0"/>
                      </a:rPr>
                      <m:t>=</m:t>
                    </m:r>
                    <m:d>
                      <m:dPr>
                        <m:begChr m:val="["/>
                        <m:endChr m:val="]"/>
                        <m:ctrlPr>
                          <a:rPr lang="en-GB" altLang="zh-CN" sz="1600" i="1" dirty="0">
                            <a:latin typeface="Cambria Math" panose="02040503050406030204" pitchFamily="18" charset="0"/>
                          </a:rPr>
                        </m:ctrlPr>
                      </m:dPr>
                      <m:e>
                        <m:r>
                          <a:rPr lang="en-GB" altLang="zh-CN" sz="1600" i="1" dirty="0">
                            <a:latin typeface="Cambria Math" panose="02040503050406030204" pitchFamily="18" charset="0"/>
                          </a:rPr>
                          <m:t>3.5, 0.</m:t>
                        </m:r>
                        <m:r>
                          <a:rPr lang="en-US" altLang="zh-CN" sz="1600" i="1" dirty="0">
                            <a:latin typeface="Cambria Math" panose="02040503050406030204" pitchFamily="18" charset="0"/>
                          </a:rPr>
                          <m:t>1,</m:t>
                        </m:r>
                        <m:r>
                          <a:rPr lang="en-GB" altLang="zh-CN" sz="1600" i="1" dirty="0">
                            <a:latin typeface="Cambria Math" panose="02040503050406030204" pitchFamily="18" charset="0"/>
                          </a:rPr>
                          <m:t> 1.2</m:t>
                        </m:r>
                      </m:e>
                    </m:d>
                  </m:oMath>
                </a14:m>
                <a:endParaRPr lang="en-GB" altLang="zh-CN" sz="1600" i="1" dirty="0">
                  <a:latin typeface="Cambria Math" panose="02040503050406030204" pitchFamily="18" charset="0"/>
                </a:endParaRPr>
              </a:p>
              <a:p>
                <a:endParaRPr lang="en-GB" altLang="zh-CN" sz="1600" i="1" dirty="0">
                  <a:latin typeface="Cambria Math" panose="02040503050406030204" pitchFamily="18" charset="0"/>
                </a:endParaRPr>
              </a:p>
              <a:p>
                <a:endParaRPr lang="en-GB" altLang="zh-CN" sz="1600" i="1" dirty="0">
                  <a:latin typeface="Cambria Math" panose="02040503050406030204" pitchFamily="18" charset="0"/>
                </a:endParaRPr>
              </a:p>
              <a:p>
                <a:endParaRPr lang="en-GB" altLang="zh-CN" sz="1600" i="1" dirty="0">
                  <a:latin typeface="Cambria Math" panose="02040503050406030204" pitchFamily="18" charset="0"/>
                </a:endParaRPr>
              </a:p>
              <a:p>
                <a:endParaRPr lang="en-GB" altLang="zh-CN" sz="1600" dirty="0"/>
              </a:p>
              <a:p>
                <a:endParaRPr lang="en-GB" altLang="zh-CN" sz="1600" dirty="0"/>
              </a:p>
              <a:p>
                <a:pPr>
                  <a:spcBef>
                    <a:spcPts val="900"/>
                  </a:spcBef>
                </a:pPr>
                <a:endParaRPr lang="en-GB" altLang="zh-CN" sz="1600" dirty="0"/>
              </a:p>
              <a:p>
                <a:pPr lvl="1" algn="l"/>
                <a:endParaRPr lang="en-GB" altLang="zh-CN" sz="1600" dirty="0"/>
              </a:p>
              <a:p>
                <a:endParaRPr lang="en-GB" altLang="zh-CN" sz="1600" dirty="0"/>
              </a:p>
              <a:p>
                <a:endParaRPr lang="en-GB" altLang="zh-CN" sz="1600" dirty="0"/>
              </a:p>
              <a:p>
                <a:endParaRPr lang="en-GB" altLang="zh-CN" sz="1600" dirty="0"/>
              </a:p>
              <a:p>
                <a:pPr marL="152400" indent="0">
                  <a:buNone/>
                </a:pPr>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mc:Choice>
        <mc:Fallback>
          <p:sp>
            <p:nvSpPr>
              <p:cNvPr id="2" name="Google Shape;451;p46">
                <a:extLst>
                  <a:ext uri="{FF2B5EF4-FFF2-40B4-BE49-F238E27FC236}">
                    <a16:creationId xmlns:a16="http://schemas.microsoft.com/office/drawing/2014/main" id="{C94579F8-4BE7-B751-209E-7F4484A8D443}"/>
                  </a:ext>
                </a:extLst>
              </p:cNvPr>
              <p:cNvSpPr txBox="1">
                <a:spLocks noRot="1" noChangeAspect="1" noMove="1" noResize="1" noEditPoints="1" noAdjustHandles="1" noChangeArrowheads="1" noChangeShapeType="1" noTextEdit="1"/>
              </p:cNvSpPr>
              <p:nvPr/>
            </p:nvSpPr>
            <p:spPr>
              <a:xfrm>
                <a:off x="286870" y="947155"/>
                <a:ext cx="8456881" cy="3752065"/>
              </a:xfrm>
              <a:prstGeom prst="rect">
                <a:avLst/>
              </a:prstGeom>
              <a:blipFill>
                <a:blip r:embed="rId3"/>
                <a:stretch>
                  <a:fillRect/>
                </a:stretch>
              </a:blipFill>
              <a:ln>
                <a:noFill/>
              </a:ln>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FFA2AA0E-A0BE-2C5E-7405-10EAF6B8AAA9}"/>
              </a:ext>
            </a:extLst>
          </p:cNvPr>
          <p:cNvGrpSpPr/>
          <p:nvPr/>
        </p:nvGrpSpPr>
        <p:grpSpPr>
          <a:xfrm>
            <a:off x="4727895" y="1093694"/>
            <a:ext cx="3376353" cy="2956112"/>
            <a:chOff x="638786" y="1790632"/>
            <a:chExt cx="3376353" cy="2956112"/>
          </a:xfrm>
        </p:grpSpPr>
        <p:pic>
          <p:nvPicPr>
            <p:cNvPr id="6" name="Picture 2">
              <a:extLst>
                <a:ext uri="{FF2B5EF4-FFF2-40B4-BE49-F238E27FC236}">
                  <a16:creationId xmlns:a16="http://schemas.microsoft.com/office/drawing/2014/main" id="{F5F51B68-9912-6088-66F8-1C7FB538A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86" y="1790632"/>
              <a:ext cx="3198805" cy="295611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A345EF83-4E07-F034-3460-951698F9E144}"/>
                </a:ext>
              </a:extLst>
            </p:cNvPr>
            <p:cNvPicPr>
              <a:picLocks noChangeAspect="1"/>
            </p:cNvPicPr>
            <p:nvPr/>
          </p:nvPicPr>
          <p:blipFill>
            <a:blip r:embed="rId5"/>
            <a:stretch>
              <a:fillRect/>
            </a:stretch>
          </p:blipFill>
          <p:spPr>
            <a:xfrm>
              <a:off x="1444569" y="2124636"/>
              <a:ext cx="324840" cy="313442"/>
            </a:xfrm>
            <a:prstGeom prst="rect">
              <a:avLst/>
            </a:prstGeom>
          </p:spPr>
        </p:pic>
        <p:pic>
          <p:nvPicPr>
            <p:cNvPr id="8" name="图片 7">
              <a:extLst>
                <a:ext uri="{FF2B5EF4-FFF2-40B4-BE49-F238E27FC236}">
                  <a16:creationId xmlns:a16="http://schemas.microsoft.com/office/drawing/2014/main" id="{0419297D-1574-5DE6-5266-0AB12C19349C}"/>
                </a:ext>
              </a:extLst>
            </p:cNvPr>
            <p:cNvPicPr>
              <a:picLocks noChangeAspect="1"/>
            </p:cNvPicPr>
            <p:nvPr/>
          </p:nvPicPr>
          <p:blipFill>
            <a:blip r:embed="rId6"/>
            <a:stretch>
              <a:fillRect/>
            </a:stretch>
          </p:blipFill>
          <p:spPr>
            <a:xfrm>
              <a:off x="2707580" y="1997177"/>
              <a:ext cx="318566" cy="445993"/>
            </a:xfrm>
            <a:prstGeom prst="rect">
              <a:avLst/>
            </a:prstGeom>
          </p:spPr>
        </p:pic>
        <p:pic>
          <p:nvPicPr>
            <p:cNvPr id="9" name="图片 8">
              <a:extLst>
                <a:ext uri="{FF2B5EF4-FFF2-40B4-BE49-F238E27FC236}">
                  <a16:creationId xmlns:a16="http://schemas.microsoft.com/office/drawing/2014/main" id="{39838AE9-4E92-E0C6-8966-06CA555F4405}"/>
                </a:ext>
              </a:extLst>
            </p:cNvPr>
            <p:cNvPicPr>
              <a:picLocks noChangeAspect="1"/>
            </p:cNvPicPr>
            <p:nvPr/>
          </p:nvPicPr>
          <p:blipFill>
            <a:blip r:embed="rId7"/>
            <a:stretch>
              <a:fillRect/>
            </a:stretch>
          </p:blipFill>
          <p:spPr>
            <a:xfrm>
              <a:off x="1954114" y="4098448"/>
              <a:ext cx="568148" cy="415966"/>
            </a:xfrm>
            <a:prstGeom prst="rect">
              <a:avLst/>
            </a:prstGeom>
          </p:spPr>
        </p:pic>
        <p:pic>
          <p:nvPicPr>
            <p:cNvPr id="10" name="图片 9">
              <a:extLst>
                <a:ext uri="{FF2B5EF4-FFF2-40B4-BE49-F238E27FC236}">
                  <a16:creationId xmlns:a16="http://schemas.microsoft.com/office/drawing/2014/main" id="{BF12CF0D-DDD3-77ED-511A-532F7D570A4C}"/>
                </a:ext>
              </a:extLst>
            </p:cNvPr>
            <p:cNvPicPr>
              <a:picLocks noChangeAspect="1"/>
            </p:cNvPicPr>
            <p:nvPr/>
          </p:nvPicPr>
          <p:blipFill>
            <a:blip r:embed="rId8"/>
            <a:stretch>
              <a:fillRect/>
            </a:stretch>
          </p:blipFill>
          <p:spPr>
            <a:xfrm>
              <a:off x="643790" y="2438078"/>
              <a:ext cx="221129" cy="252719"/>
            </a:xfrm>
            <a:prstGeom prst="rect">
              <a:avLst/>
            </a:prstGeom>
          </p:spPr>
        </p:pic>
        <p:pic>
          <p:nvPicPr>
            <p:cNvPr id="11" name="图片 10">
              <a:extLst>
                <a:ext uri="{FF2B5EF4-FFF2-40B4-BE49-F238E27FC236}">
                  <a16:creationId xmlns:a16="http://schemas.microsoft.com/office/drawing/2014/main" id="{1E2F0E99-665B-5C99-0C0F-E62A501EF30B}"/>
                </a:ext>
              </a:extLst>
            </p:cNvPr>
            <p:cNvPicPr>
              <a:picLocks noChangeAspect="1"/>
            </p:cNvPicPr>
            <p:nvPr/>
          </p:nvPicPr>
          <p:blipFill>
            <a:blip r:embed="rId9"/>
            <a:stretch>
              <a:fillRect/>
            </a:stretch>
          </p:blipFill>
          <p:spPr>
            <a:xfrm>
              <a:off x="3660042" y="2823187"/>
              <a:ext cx="355097" cy="440320"/>
            </a:xfrm>
            <a:prstGeom prst="rect">
              <a:avLst/>
            </a:prstGeom>
          </p:spPr>
        </p:pic>
      </p:grpSp>
    </p:spTree>
    <p:extLst>
      <p:ext uri="{BB962C8B-B14F-4D97-AF65-F5344CB8AC3E}">
        <p14:creationId xmlns:p14="http://schemas.microsoft.com/office/powerpoint/2010/main" val="3122136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EE8E2C1E-C230-CC9D-1402-96CBC451512E}"/>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F3D9B575-986A-4FA3-E340-7B6F9F04EAE1}"/>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Dictionary learning does work</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mc:Choice xmlns:a14="http://schemas.microsoft.com/office/drawing/2010/main" Requires="a14">
          <p:sp>
            <p:nvSpPr>
              <p:cNvPr id="2" name="Google Shape;451;p46">
                <a:extLst>
                  <a:ext uri="{FF2B5EF4-FFF2-40B4-BE49-F238E27FC236}">
                    <a16:creationId xmlns:a16="http://schemas.microsoft.com/office/drawing/2014/main" id="{F7B6DC19-0C8C-B722-6A02-865A26ECAD69}"/>
                  </a:ext>
                </a:extLst>
              </p:cNvPr>
              <p:cNvSpPr txBox="1">
                <a:spLocks/>
              </p:cNvSpPr>
              <p:nvPr/>
            </p:nvSpPr>
            <p:spPr>
              <a:xfrm>
                <a:off x="376517" y="9471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b="1" dirty="0"/>
                  <a:t>Sparse autoencoders can…</a:t>
                </a:r>
              </a:p>
              <a:p>
                <a:pPr lvl="1" algn="l"/>
                <a:r>
                  <a:rPr lang="en-GB" altLang="zh-CN" sz="1600" dirty="0"/>
                  <a:t>extract features that are significantly more </a:t>
                </a:r>
                <a:r>
                  <a:rPr lang="en-GB" altLang="zh-CN" sz="1600" b="1" dirty="0"/>
                  <a:t>monosemantic</a:t>
                </a:r>
                <a:r>
                  <a:rPr lang="en-GB" altLang="zh-CN" sz="1600" dirty="0"/>
                  <a:t> than neurons.</a:t>
                </a:r>
              </a:p>
              <a:p>
                <a:pPr lvl="1" algn="l"/>
                <a:r>
                  <a:rPr lang="en-GB" altLang="zh-CN" sz="1600" dirty="0"/>
                  <a:t>find features that are much more than neurons. </a:t>
                </a:r>
                <a:r>
                  <a:rPr lang="en-GB" altLang="zh-CN" sz="1600" b="1" dirty="0"/>
                  <a:t>512 neurons </a:t>
                </a:r>
                <a14:m>
                  <m:oMath xmlns:m="http://schemas.openxmlformats.org/officeDocument/2006/math">
                    <m:r>
                      <a:rPr lang="en-GB" altLang="zh-CN" sz="1600" b="1" i="1" smtClean="0">
                        <a:latin typeface="Cambria Math" panose="02040503050406030204" pitchFamily="18" charset="0"/>
                        <a:ea typeface="Cambria Math" panose="02040503050406030204" pitchFamily="18" charset="0"/>
                      </a:rPr>
                      <m:t>↔</m:t>
                    </m:r>
                  </m:oMath>
                </a14:m>
                <a:r>
                  <a:rPr lang="en-GB" altLang="zh-CN" sz="1600" b="1" dirty="0"/>
                  <a:t> 10,000 features</a:t>
                </a:r>
              </a:p>
              <a:p>
                <a:pPr lvl="1" algn="l"/>
                <a:r>
                  <a:rPr lang="en-GB" altLang="zh-CN" sz="1600" dirty="0"/>
                  <a:t>discover hidden features that are invisible in the neuron basis.</a:t>
                </a:r>
              </a:p>
              <a:p>
                <a:pPr lvl="1" algn="l"/>
                <a:r>
                  <a:rPr lang="en-GB" altLang="zh-CN" sz="1600" dirty="0"/>
                  <a:t>produce more detailed features with larger model size.</a:t>
                </a:r>
              </a:p>
              <a:p>
                <a:pPr lvl="1" algn="l"/>
                <a:endParaRPr lang="en-GB" altLang="zh-CN" sz="1600" dirty="0"/>
              </a:p>
              <a:p>
                <a:pPr lvl="1" algn="l"/>
                <a:endParaRPr lang="en-GB" altLang="zh-CN" sz="1600" dirty="0"/>
              </a:p>
              <a:p>
                <a:pPr marL="609600" lvl="1" indent="0" algn="l">
                  <a:buNone/>
                </a:pPr>
                <a:endParaRPr lang="en-GB" altLang="zh-CN" sz="1600" dirty="0"/>
              </a:p>
              <a:p>
                <a:r>
                  <a:rPr lang="en-GB" altLang="zh-CN" sz="1600" b="1" dirty="0"/>
                  <a:t>The features…</a:t>
                </a:r>
              </a:p>
              <a:p>
                <a:pPr lvl="1" algn="l"/>
                <a:r>
                  <a:rPr lang="en-GB" altLang="zh-CN" sz="1600" dirty="0"/>
                  <a:t>can be used to control transformer outputs.</a:t>
                </a:r>
              </a:p>
              <a:p>
                <a:pPr lvl="1" algn="l"/>
                <a:r>
                  <a:rPr lang="en-GB" altLang="zh-CN" sz="1600" dirty="0"/>
                  <a:t>are universal across different models.</a:t>
                </a:r>
              </a:p>
              <a:p>
                <a:pPr lvl="1" algn="l"/>
                <a:r>
                  <a:rPr lang="en-GB" altLang="zh-CN" sz="1600" dirty="0"/>
                  <a:t>work like a system to do complex tasks. E.g. generating valid HTML</a:t>
                </a:r>
              </a:p>
              <a:p>
                <a:endParaRPr lang="en-GB" altLang="zh-CN" sz="1600" dirty="0"/>
              </a:p>
              <a:p>
                <a:pPr marL="152400" indent="0">
                  <a:buNone/>
                </a:pPr>
                <a:endParaRPr lang="en-US" altLang="zh-CN" sz="1600" dirty="0"/>
              </a:p>
            </p:txBody>
          </p:sp>
        </mc:Choice>
        <mc:Fallback>
          <p:sp>
            <p:nvSpPr>
              <p:cNvPr id="2" name="Google Shape;451;p46">
                <a:extLst>
                  <a:ext uri="{FF2B5EF4-FFF2-40B4-BE49-F238E27FC236}">
                    <a16:creationId xmlns:a16="http://schemas.microsoft.com/office/drawing/2014/main" id="{F7B6DC19-0C8C-B722-6A02-865A26ECAD69}"/>
                  </a:ext>
                </a:extLst>
              </p:cNvPr>
              <p:cNvSpPr txBox="1">
                <a:spLocks noRot="1" noChangeAspect="1" noMove="1" noResize="1" noEditPoints="1" noAdjustHandles="1" noChangeArrowheads="1" noChangeShapeType="1" noTextEdit="1"/>
              </p:cNvSpPr>
              <p:nvPr/>
            </p:nvSpPr>
            <p:spPr>
              <a:xfrm>
                <a:off x="376517" y="947155"/>
                <a:ext cx="8390965" cy="3752065"/>
              </a:xfrm>
              <a:prstGeom prst="rect">
                <a:avLst/>
              </a:prstGeom>
              <a:blipFill>
                <a:blip r:embed="rId3"/>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86664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3971A360-7C49-B380-4A51-FDC75651F4FC}"/>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DC797412-FD6E-0003-438A-49DB5EA95AAF}"/>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Individual Features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A8EE54DB-C653-D18E-3CBD-4AA7B232845E}"/>
              </a:ext>
            </a:extLst>
          </p:cNvPr>
          <p:cNvSpPr txBox="1">
            <a:spLocks/>
          </p:cNvSpPr>
          <p:nvPr/>
        </p:nvSpPr>
        <p:spPr>
          <a:xfrm>
            <a:off x="376517" y="9471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800" b="1" dirty="0"/>
              <a:t>Activation specificity</a:t>
            </a:r>
          </a:p>
          <a:p>
            <a:r>
              <a:rPr lang="en-GB" altLang="zh-CN" sz="1800" b="1" dirty="0"/>
              <a:t>Downstream effect</a:t>
            </a:r>
          </a:p>
          <a:p>
            <a:r>
              <a:rPr lang="en-GB" altLang="zh-CN" sz="1800" b="1" dirty="0"/>
              <a:t>Make sure feature is not a single neuron</a:t>
            </a:r>
          </a:p>
          <a:p>
            <a:r>
              <a:rPr lang="en-GB" altLang="zh-CN" sz="1800" b="1" dirty="0"/>
              <a:t>Universality</a:t>
            </a:r>
          </a:p>
          <a:p>
            <a:endParaRPr lang="en-GB" altLang="zh-CN" sz="1800" dirty="0"/>
          </a:p>
          <a:p>
            <a:pPr lvl="1" algn="l"/>
            <a:endParaRPr lang="en-GB" altLang="zh-CN" sz="1800" dirty="0"/>
          </a:p>
          <a:p>
            <a:endParaRPr lang="en-GB" altLang="zh-CN" sz="1800" dirty="0"/>
          </a:p>
          <a:p>
            <a:pPr marL="152400" indent="0">
              <a:buNone/>
            </a:pPr>
            <a:endParaRPr lang="en-US" altLang="zh-CN" sz="1800" dirty="0"/>
          </a:p>
        </p:txBody>
      </p:sp>
    </p:spTree>
    <p:extLst>
      <p:ext uri="{BB962C8B-B14F-4D97-AF65-F5344CB8AC3E}">
        <p14:creationId xmlns:p14="http://schemas.microsoft.com/office/powerpoint/2010/main" val="418703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1E692521-C7E8-44BE-A589-788856184DB2}"/>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8AF53AF9-98B1-1115-7EDA-0F4B06B1302A}"/>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Individual Features – Arabic Scripts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1C41F077-B47F-876B-A09C-8B259BD81AE0}"/>
              </a:ext>
            </a:extLst>
          </p:cNvPr>
          <p:cNvSpPr txBox="1">
            <a:spLocks/>
          </p:cNvSpPr>
          <p:nvPr/>
        </p:nvSpPr>
        <p:spPr>
          <a:xfrm>
            <a:off x="376517" y="9471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b="1" dirty="0"/>
              <a:t>Activation specificity</a:t>
            </a:r>
          </a:p>
          <a:p>
            <a:pPr lvl="1" algn="l"/>
            <a:r>
              <a:rPr lang="en-GB" altLang="zh-CN" sz="1600" dirty="0"/>
              <a:t>Measured by computational proxy</a:t>
            </a:r>
          </a:p>
          <a:p>
            <a:pPr lvl="1" algn="l"/>
            <a:endParaRPr lang="en-GB" altLang="zh-CN" sz="1600" dirty="0"/>
          </a:p>
          <a:p>
            <a:pPr lvl="1" algn="l"/>
            <a:endParaRPr lang="en-GB" altLang="zh-CN" sz="1600" dirty="0"/>
          </a:p>
          <a:p>
            <a:endParaRPr lang="en-GB" altLang="zh-CN" sz="1600" dirty="0"/>
          </a:p>
          <a:p>
            <a:pPr marL="152400" indent="0">
              <a:buNone/>
            </a:pPr>
            <a:endParaRPr lang="en-US" altLang="zh-CN" sz="1600" dirty="0"/>
          </a:p>
        </p:txBody>
      </p:sp>
      <p:pic>
        <p:nvPicPr>
          <p:cNvPr id="3" name="图片 2">
            <a:extLst>
              <a:ext uri="{FF2B5EF4-FFF2-40B4-BE49-F238E27FC236}">
                <a16:creationId xmlns:a16="http://schemas.microsoft.com/office/drawing/2014/main" id="{BA22031D-E262-388F-E6A9-4A04527C973C}"/>
              </a:ext>
            </a:extLst>
          </p:cNvPr>
          <p:cNvPicPr>
            <a:picLocks noChangeAspect="1"/>
          </p:cNvPicPr>
          <p:nvPr/>
        </p:nvPicPr>
        <p:blipFill>
          <a:blip r:embed="rId3"/>
          <a:stretch>
            <a:fillRect/>
          </a:stretch>
        </p:blipFill>
        <p:spPr>
          <a:xfrm>
            <a:off x="4571999" y="1082488"/>
            <a:ext cx="1663700" cy="647700"/>
          </a:xfrm>
          <a:prstGeom prst="rect">
            <a:avLst/>
          </a:prstGeom>
        </p:spPr>
      </p:pic>
      <p:pic>
        <p:nvPicPr>
          <p:cNvPr id="4" name="图片 3">
            <a:extLst>
              <a:ext uri="{FF2B5EF4-FFF2-40B4-BE49-F238E27FC236}">
                <a16:creationId xmlns:a16="http://schemas.microsoft.com/office/drawing/2014/main" id="{AAFCC034-21C2-8385-536E-A3D5E3F83445}"/>
              </a:ext>
            </a:extLst>
          </p:cNvPr>
          <p:cNvPicPr>
            <a:picLocks noChangeAspect="1"/>
          </p:cNvPicPr>
          <p:nvPr/>
        </p:nvPicPr>
        <p:blipFill>
          <a:blip r:embed="rId4"/>
          <a:stretch>
            <a:fillRect/>
          </a:stretch>
        </p:blipFill>
        <p:spPr>
          <a:xfrm>
            <a:off x="4652682" y="1054468"/>
            <a:ext cx="2184400" cy="723900"/>
          </a:xfrm>
          <a:prstGeom prst="rect">
            <a:avLst/>
          </a:prstGeom>
        </p:spPr>
      </p:pic>
      <p:pic>
        <p:nvPicPr>
          <p:cNvPr id="6146" name="Picture 2">
            <a:extLst>
              <a:ext uri="{FF2B5EF4-FFF2-40B4-BE49-F238E27FC236}">
                <a16:creationId xmlns:a16="http://schemas.microsoft.com/office/drawing/2014/main" id="{7511B777-A65A-4387-9738-DBF1FBACB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30" y="1652877"/>
            <a:ext cx="4815635" cy="312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AEC5A875-7295-356B-54D0-8A98F65D8469}"/>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81FDB6D0-38F7-B47D-0F39-79B9EBF3D776}"/>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Individual Features – Arabic Scripts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EDE4E7AB-04D6-72EE-EA4C-166989D60007}"/>
              </a:ext>
            </a:extLst>
          </p:cNvPr>
          <p:cNvSpPr txBox="1">
            <a:spLocks/>
          </p:cNvSpPr>
          <p:nvPr/>
        </p:nvSpPr>
        <p:spPr>
          <a:xfrm>
            <a:off x="352787" y="7947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b="1" dirty="0"/>
              <a:t>Downstream Effect</a:t>
            </a:r>
          </a:p>
          <a:p>
            <a:pPr>
              <a:spcBef>
                <a:spcPts val="900"/>
              </a:spcBef>
            </a:pPr>
            <a:r>
              <a:rPr lang="en-GB" altLang="zh-CN" sz="1600" dirty="0"/>
              <a:t>Step 1: Start with a known prefix (e.g., “1,2,3,4,5,6,7,8,9,10”) where the model has an expected continuation.</a:t>
            </a:r>
          </a:p>
          <a:p>
            <a:pPr>
              <a:spcBef>
                <a:spcPts val="900"/>
              </a:spcBef>
            </a:pPr>
            <a:r>
              <a:rPr lang="en-GB" altLang="zh-CN" sz="1600" dirty="0"/>
              <a:t>Step 2: Pin the target feature.</a:t>
            </a:r>
          </a:p>
          <a:p>
            <a:pPr>
              <a:spcBef>
                <a:spcPts val="900"/>
              </a:spcBef>
            </a:pPr>
            <a:r>
              <a:rPr lang="en-GB" altLang="zh-CN" sz="1600" dirty="0"/>
              <a:t>Step 3: Sample from the model with the feature pinned at a high value.</a:t>
            </a:r>
          </a:p>
          <a:p>
            <a:pPr>
              <a:spcBef>
                <a:spcPts val="900"/>
              </a:spcBef>
            </a:pPr>
            <a:r>
              <a:rPr lang="en-GB" altLang="zh-CN" sz="1600" dirty="0"/>
              <a:t>Step 4: Compare the output samples to evaluate how the feature affects the model’s behaviour.</a:t>
            </a:r>
          </a:p>
          <a:p>
            <a:pPr>
              <a:spcBef>
                <a:spcPts val="900"/>
              </a:spcBef>
            </a:pPr>
            <a:r>
              <a:rPr lang="en-GB" altLang="zh-CN" sz="1600" dirty="0"/>
              <a:t>Step 5: Validate if the output aligns with the feature’s interpretation (e.g., generating Arabic script).</a:t>
            </a:r>
          </a:p>
          <a:p>
            <a:pPr marL="152400" indent="0">
              <a:buNone/>
            </a:pPr>
            <a:endParaRPr lang="en-GB" altLang="zh-CN" sz="1600" b="1" dirty="0"/>
          </a:p>
          <a:p>
            <a:endParaRPr lang="en-GB" altLang="zh-CN" sz="1600" dirty="0"/>
          </a:p>
          <a:p>
            <a:pPr marL="152400" indent="0">
              <a:buNone/>
            </a:pPr>
            <a:endParaRPr lang="en-US" altLang="zh-CN" sz="1600" dirty="0"/>
          </a:p>
        </p:txBody>
      </p:sp>
      <p:pic>
        <p:nvPicPr>
          <p:cNvPr id="3" name="图片 2">
            <a:extLst>
              <a:ext uri="{FF2B5EF4-FFF2-40B4-BE49-F238E27FC236}">
                <a16:creationId xmlns:a16="http://schemas.microsoft.com/office/drawing/2014/main" id="{74D50904-0474-1455-1363-A2C8007B3E97}"/>
              </a:ext>
            </a:extLst>
          </p:cNvPr>
          <p:cNvPicPr>
            <a:picLocks noChangeAspect="1"/>
          </p:cNvPicPr>
          <p:nvPr/>
        </p:nvPicPr>
        <p:blipFill>
          <a:blip r:embed="rId3"/>
          <a:stretch>
            <a:fillRect/>
          </a:stretch>
        </p:blipFill>
        <p:spPr>
          <a:xfrm>
            <a:off x="2321859" y="3441040"/>
            <a:ext cx="5188872" cy="1281957"/>
          </a:xfrm>
          <a:prstGeom prst="rect">
            <a:avLst/>
          </a:prstGeom>
        </p:spPr>
      </p:pic>
    </p:spTree>
    <p:extLst>
      <p:ext uri="{BB962C8B-B14F-4D97-AF65-F5344CB8AC3E}">
        <p14:creationId xmlns:p14="http://schemas.microsoft.com/office/powerpoint/2010/main" val="141854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4"/>
          <p:cNvSpPr txBox="1">
            <a:spLocks noGrp="1"/>
          </p:cNvSpPr>
          <p:nvPr>
            <p:ph type="title"/>
          </p:nvPr>
        </p:nvSpPr>
        <p:spPr>
          <a:xfrm>
            <a:off x="1393550" y="2502950"/>
            <a:ext cx="4360200" cy="12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Motivation</a:t>
            </a:r>
            <a:endParaRPr dirty="0"/>
          </a:p>
        </p:txBody>
      </p:sp>
      <p:sp>
        <p:nvSpPr>
          <p:cNvPr id="432" name="Google Shape;432;p44"/>
          <p:cNvSpPr txBox="1">
            <a:spLocks noGrp="1"/>
          </p:cNvSpPr>
          <p:nvPr>
            <p:ph type="subTitle" idx="1"/>
          </p:nvPr>
        </p:nvSpPr>
        <p:spPr>
          <a:xfrm>
            <a:off x="1393549" y="3743512"/>
            <a:ext cx="5276186" cy="40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Can we apply dictionary learning to </a:t>
            </a:r>
            <a:r>
              <a:rPr lang="en-GB" altLang="zh-CN" dirty="0"/>
              <a:t>Mechanistic Interpretability?</a:t>
            </a:r>
            <a:endParaRPr dirty="0"/>
          </a:p>
        </p:txBody>
      </p:sp>
      <p:sp>
        <p:nvSpPr>
          <p:cNvPr id="433" name="Google Shape;433;p44"/>
          <p:cNvSpPr txBox="1">
            <a:spLocks noGrp="1"/>
          </p:cNvSpPr>
          <p:nvPr>
            <p:ph type="title" idx="2"/>
          </p:nvPr>
        </p:nvSpPr>
        <p:spPr>
          <a:xfrm>
            <a:off x="1393550" y="1713902"/>
            <a:ext cx="12000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434" name="Google Shape;434;p44"/>
          <p:cNvGrpSpPr/>
          <p:nvPr/>
        </p:nvGrpSpPr>
        <p:grpSpPr>
          <a:xfrm flipH="1">
            <a:off x="576156" y="508623"/>
            <a:ext cx="8385900" cy="90900"/>
            <a:chOff x="160950" y="480600"/>
            <a:chExt cx="8385900" cy="90900"/>
          </a:xfrm>
        </p:grpSpPr>
        <p:cxnSp>
          <p:nvCxnSpPr>
            <p:cNvPr id="435" name="Google Shape;435;p44"/>
            <p:cNvCxnSpPr/>
            <p:nvPr/>
          </p:nvCxnSpPr>
          <p:spPr>
            <a:xfrm>
              <a:off x="160950" y="571500"/>
              <a:ext cx="8385900" cy="0"/>
            </a:xfrm>
            <a:prstGeom prst="straightConnector1">
              <a:avLst/>
            </a:prstGeom>
            <a:noFill/>
            <a:ln w="9525" cap="flat" cmpd="sng">
              <a:solidFill>
                <a:schemeClr val="lt1"/>
              </a:solidFill>
              <a:prstDash val="solid"/>
              <a:round/>
              <a:headEnd type="none" w="med" len="med"/>
              <a:tailEnd type="none" w="med" len="med"/>
            </a:ln>
          </p:spPr>
        </p:cxnSp>
        <p:sp>
          <p:nvSpPr>
            <p:cNvPr id="436" name="Google Shape;436;p44"/>
            <p:cNvSpPr/>
            <p:nvPr/>
          </p:nvSpPr>
          <p:spPr>
            <a:xfrm>
              <a:off x="8041650" y="480600"/>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44"/>
          <p:cNvGrpSpPr/>
          <p:nvPr/>
        </p:nvGrpSpPr>
        <p:grpSpPr>
          <a:xfrm rot="10800000">
            <a:off x="7961770" y="1295598"/>
            <a:ext cx="90900" cy="3697200"/>
            <a:chOff x="1113520" y="156298"/>
            <a:chExt cx="90900" cy="3697200"/>
          </a:xfrm>
        </p:grpSpPr>
        <p:sp>
          <p:nvSpPr>
            <p:cNvPr id="438" name="Google Shape;438;p44"/>
            <p:cNvSpPr/>
            <p:nvPr/>
          </p:nvSpPr>
          <p:spPr>
            <a:xfrm rot="-5400000">
              <a:off x="906370" y="3555448"/>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 name="Google Shape;439;p44"/>
            <p:cNvCxnSpPr/>
            <p:nvPr/>
          </p:nvCxnSpPr>
          <p:spPr>
            <a:xfrm rot="10800000">
              <a:off x="1121185" y="156298"/>
              <a:ext cx="0" cy="34347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93A3FBBC-4C44-6526-81CE-366014862906}"/>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740C906A-36FF-58B7-0AAE-41F0E0FDF134}"/>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Individual Features – Arabic Scripts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4B41BC55-3CBF-DCA0-A51A-E64242DB7B2C}"/>
              </a:ext>
            </a:extLst>
          </p:cNvPr>
          <p:cNvSpPr txBox="1">
            <a:spLocks/>
          </p:cNvSpPr>
          <p:nvPr/>
        </p:nvSpPr>
        <p:spPr>
          <a:xfrm>
            <a:off x="1658464" y="4322444"/>
            <a:ext cx="6544396" cy="5051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GB" altLang="zh-CN" sz="1600" b="1" dirty="0"/>
              <a:t>The learned feature does not correspond to any neuron.</a:t>
            </a:r>
          </a:p>
          <a:p>
            <a:pPr lvl="1" algn="l"/>
            <a:endParaRPr lang="en-GB" altLang="zh-CN" sz="1600" dirty="0"/>
          </a:p>
          <a:p>
            <a:pPr lvl="1" algn="l"/>
            <a:endParaRPr lang="en-GB" altLang="zh-CN" sz="1600" dirty="0"/>
          </a:p>
          <a:p>
            <a:endParaRPr lang="en-GB" altLang="zh-CN" sz="1600" dirty="0"/>
          </a:p>
          <a:p>
            <a:pPr marL="152400" indent="0">
              <a:buNone/>
            </a:pPr>
            <a:endParaRPr lang="en-US" altLang="zh-CN" sz="1600" dirty="0"/>
          </a:p>
        </p:txBody>
      </p:sp>
      <p:pic>
        <p:nvPicPr>
          <p:cNvPr id="8194" name="Picture 2">
            <a:extLst>
              <a:ext uri="{FF2B5EF4-FFF2-40B4-BE49-F238E27FC236}">
                <a16:creationId xmlns:a16="http://schemas.microsoft.com/office/drawing/2014/main" id="{64E9E165-1E8F-95B5-BB46-DD38FDC12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358" y="812818"/>
            <a:ext cx="3333284" cy="351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85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2E3DBA6C-A809-D380-F3C5-114A046D8BFE}"/>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63DFB061-3F93-57D6-2180-E6D0F005CC11}"/>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Individual Features – Arabic Scripts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5C6FC343-F06C-71C6-68F7-4F4F32A6CFF8}"/>
              </a:ext>
            </a:extLst>
          </p:cNvPr>
          <p:cNvSpPr txBox="1">
            <a:spLocks/>
          </p:cNvSpPr>
          <p:nvPr/>
        </p:nvSpPr>
        <p:spPr>
          <a:xfrm>
            <a:off x="352787" y="7947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b="1" dirty="0"/>
              <a:t>Universality</a:t>
            </a:r>
          </a:p>
          <a:p>
            <a:pPr lvl="1" algn="l"/>
            <a:r>
              <a:rPr lang="en-GB" altLang="zh-CN" sz="1600" dirty="0"/>
              <a:t>B is another Transformer trained in controlled condition compared to A, </a:t>
            </a:r>
          </a:p>
          <a:p>
            <a:endParaRPr lang="en-GB" altLang="zh-CN" sz="1600" dirty="0"/>
          </a:p>
          <a:p>
            <a:pPr marL="152400" indent="0">
              <a:buNone/>
            </a:pPr>
            <a:endParaRPr lang="en-US" altLang="zh-CN" sz="1600" dirty="0"/>
          </a:p>
        </p:txBody>
      </p:sp>
      <p:pic>
        <p:nvPicPr>
          <p:cNvPr id="8" name="图片 7">
            <a:extLst>
              <a:ext uri="{FF2B5EF4-FFF2-40B4-BE49-F238E27FC236}">
                <a16:creationId xmlns:a16="http://schemas.microsoft.com/office/drawing/2014/main" id="{B26668B2-C4DA-4EA5-AF3E-3E322C4469FD}"/>
              </a:ext>
            </a:extLst>
          </p:cNvPr>
          <p:cNvPicPr>
            <a:picLocks noChangeAspect="1"/>
          </p:cNvPicPr>
          <p:nvPr/>
        </p:nvPicPr>
        <p:blipFill>
          <a:blip r:embed="rId3"/>
          <a:stretch>
            <a:fillRect/>
          </a:stretch>
        </p:blipFill>
        <p:spPr>
          <a:xfrm>
            <a:off x="602130" y="1712301"/>
            <a:ext cx="3969870" cy="3056744"/>
          </a:xfrm>
          <a:prstGeom prst="rect">
            <a:avLst/>
          </a:prstGeom>
        </p:spPr>
      </p:pic>
    </p:spTree>
    <p:extLst>
      <p:ext uri="{BB962C8B-B14F-4D97-AF65-F5344CB8AC3E}">
        <p14:creationId xmlns:p14="http://schemas.microsoft.com/office/powerpoint/2010/main" val="676496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F5ECEA1B-7587-8C7A-A1BC-20D5F92D9EB4}"/>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3CC370F7-C3B7-2F9E-34FA-4AC2F3317609}"/>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Individual Features – HTML</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D7F979E1-E08A-09AE-4A7D-D97CA656C2BE}"/>
              </a:ext>
            </a:extLst>
          </p:cNvPr>
          <p:cNvSpPr txBox="1">
            <a:spLocks/>
          </p:cNvSpPr>
          <p:nvPr/>
        </p:nvSpPr>
        <p:spPr>
          <a:xfrm>
            <a:off x="352787" y="7947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GB" altLang="zh-CN" sz="1600" b="1" dirty="0"/>
              <a:t>Features</a:t>
            </a:r>
            <a:r>
              <a:rPr lang="zh-CN" altLang="en-US" sz="1600" b="1" dirty="0"/>
              <a:t> </a:t>
            </a:r>
            <a:r>
              <a:rPr lang="en-US" altLang="zh-CN" sz="1600" b="1" dirty="0"/>
              <a:t>collaborate as a system</a:t>
            </a:r>
            <a:endParaRPr lang="en-GB" altLang="zh-CN" sz="1600" b="1" dirty="0"/>
          </a:p>
          <a:p>
            <a:endParaRPr lang="en-GB" altLang="zh-CN" sz="1600" dirty="0"/>
          </a:p>
          <a:p>
            <a:pPr marL="152400" indent="0">
              <a:buNone/>
            </a:pPr>
            <a:endParaRPr lang="en-US" altLang="zh-CN" sz="1600" dirty="0"/>
          </a:p>
        </p:txBody>
      </p:sp>
      <p:pic>
        <p:nvPicPr>
          <p:cNvPr id="3" name="图片 2">
            <a:extLst>
              <a:ext uri="{FF2B5EF4-FFF2-40B4-BE49-F238E27FC236}">
                <a16:creationId xmlns:a16="http://schemas.microsoft.com/office/drawing/2014/main" id="{67118259-D841-2966-E9FA-FAEF32FC38E3}"/>
              </a:ext>
            </a:extLst>
          </p:cNvPr>
          <p:cNvPicPr>
            <a:picLocks noChangeAspect="1"/>
          </p:cNvPicPr>
          <p:nvPr/>
        </p:nvPicPr>
        <p:blipFill>
          <a:blip r:embed="rId3"/>
          <a:stretch>
            <a:fillRect/>
          </a:stretch>
        </p:blipFill>
        <p:spPr>
          <a:xfrm>
            <a:off x="272796" y="1298283"/>
            <a:ext cx="8598407" cy="2897409"/>
          </a:xfrm>
          <a:prstGeom prst="rect">
            <a:avLst/>
          </a:prstGeom>
        </p:spPr>
      </p:pic>
    </p:spTree>
    <p:extLst>
      <p:ext uri="{BB962C8B-B14F-4D97-AF65-F5344CB8AC3E}">
        <p14:creationId xmlns:p14="http://schemas.microsoft.com/office/powerpoint/2010/main" val="1504744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56425C50-B1B8-8C68-46D0-9979E89AA770}"/>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A97C64BC-FAC5-C9E3-85DE-78566C8F8FD1}"/>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Individual Features – HTML</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2FA037B5-DE2A-D756-65B0-E3A6E3CA1AF7}"/>
              </a:ext>
            </a:extLst>
          </p:cNvPr>
          <p:cNvSpPr txBox="1">
            <a:spLocks/>
          </p:cNvSpPr>
          <p:nvPr/>
        </p:nvSpPr>
        <p:spPr>
          <a:xfrm>
            <a:off x="352787" y="7947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GB" altLang="zh-CN" sz="1600" b="1" dirty="0"/>
              <a:t>Features</a:t>
            </a:r>
            <a:r>
              <a:rPr lang="zh-CN" altLang="en-US" sz="1600" b="1" dirty="0"/>
              <a:t> </a:t>
            </a:r>
            <a:r>
              <a:rPr lang="en-US" altLang="zh-CN" sz="1600" b="1" dirty="0"/>
              <a:t>collaborate as a Finite-State Automata</a:t>
            </a:r>
            <a:endParaRPr lang="en-GB" altLang="zh-CN" sz="1600" b="1" dirty="0"/>
          </a:p>
          <a:p>
            <a:pPr>
              <a:spcBef>
                <a:spcPts val="900"/>
              </a:spcBef>
            </a:pPr>
            <a:r>
              <a:rPr lang="en-GB" altLang="zh-CN" sz="1600" dirty="0">
                <a:solidFill>
                  <a:schemeClr val="dk1"/>
                </a:solidFill>
                <a:latin typeface="Akatab"/>
                <a:ea typeface="Akatab"/>
                <a:cs typeface="Akatab"/>
                <a:sym typeface="Akatab"/>
              </a:rPr>
              <a:t>A/0/20: Fires on opening tags, predicts tag names (e.g., &lt;div).</a:t>
            </a:r>
          </a:p>
          <a:p>
            <a:pPr>
              <a:spcBef>
                <a:spcPts val="900"/>
              </a:spcBef>
            </a:pPr>
            <a:r>
              <a:rPr lang="en-GB" altLang="zh-CN" sz="1600" dirty="0">
                <a:solidFill>
                  <a:schemeClr val="dk1"/>
                </a:solidFill>
                <a:latin typeface="Akatab"/>
                <a:ea typeface="Akatab"/>
                <a:cs typeface="Akatab"/>
                <a:sym typeface="Akatab"/>
              </a:rPr>
              <a:t>A/0/0: Fires on tag names, predicts tag closures (e.g., &gt;).</a:t>
            </a:r>
          </a:p>
          <a:p>
            <a:pPr>
              <a:spcBef>
                <a:spcPts val="900"/>
              </a:spcBef>
            </a:pPr>
            <a:r>
              <a:rPr lang="en-GB" altLang="zh-CN" sz="1600" dirty="0">
                <a:solidFill>
                  <a:schemeClr val="dk1"/>
                </a:solidFill>
                <a:latin typeface="Akatab"/>
                <a:ea typeface="Akatab"/>
                <a:cs typeface="Akatab"/>
                <a:sym typeface="Akatab"/>
              </a:rPr>
              <a:t>A/0/30: Fires on tag closures, predicts whitespace (e.g., \n, \t).</a:t>
            </a:r>
          </a:p>
          <a:p>
            <a:pPr>
              <a:spcBef>
                <a:spcPts val="900"/>
              </a:spcBef>
            </a:pPr>
            <a:r>
              <a:rPr lang="en-GB" altLang="zh-CN" sz="1600" dirty="0">
                <a:solidFill>
                  <a:schemeClr val="dk1"/>
                </a:solidFill>
                <a:latin typeface="Akatab"/>
                <a:ea typeface="Akatab"/>
                <a:cs typeface="Akatab"/>
                <a:sym typeface="Akatab"/>
              </a:rPr>
              <a:t>A/0/494: Fires on whitespace, predicts new tag openings (e.g., &lt;).</a:t>
            </a:r>
          </a:p>
          <a:p>
            <a:pPr>
              <a:spcBef>
                <a:spcPts val="900"/>
              </a:spcBef>
            </a:pPr>
            <a:endParaRPr lang="en-GB" altLang="zh-CN" sz="1600" dirty="0">
              <a:solidFill>
                <a:schemeClr val="dk1"/>
              </a:solidFill>
              <a:latin typeface="Akatab"/>
              <a:ea typeface="Akatab"/>
              <a:cs typeface="Akatab"/>
              <a:sym typeface="Akatab"/>
            </a:endParaRPr>
          </a:p>
          <a:p>
            <a:pPr marL="152400" indent="0">
              <a:buNone/>
            </a:pPr>
            <a:endParaRPr lang="en-US" altLang="zh-CN" sz="1600" dirty="0"/>
          </a:p>
        </p:txBody>
      </p:sp>
      <p:pic>
        <p:nvPicPr>
          <p:cNvPr id="7" name="图片 6">
            <a:extLst>
              <a:ext uri="{FF2B5EF4-FFF2-40B4-BE49-F238E27FC236}">
                <a16:creationId xmlns:a16="http://schemas.microsoft.com/office/drawing/2014/main" id="{9D5201C7-4F2D-AAD7-8F4C-940EF4C57484}"/>
              </a:ext>
            </a:extLst>
          </p:cNvPr>
          <p:cNvPicPr>
            <a:picLocks noChangeAspect="1"/>
          </p:cNvPicPr>
          <p:nvPr/>
        </p:nvPicPr>
        <p:blipFill>
          <a:blip r:embed="rId3"/>
          <a:srcRect l="16395"/>
          <a:stretch/>
        </p:blipFill>
        <p:spPr>
          <a:xfrm>
            <a:off x="2141720" y="3776477"/>
            <a:ext cx="4221056" cy="942238"/>
          </a:xfrm>
          <a:prstGeom prst="rect">
            <a:avLst/>
          </a:prstGeom>
        </p:spPr>
      </p:pic>
      <p:pic>
        <p:nvPicPr>
          <p:cNvPr id="8" name="图片 7">
            <a:extLst>
              <a:ext uri="{FF2B5EF4-FFF2-40B4-BE49-F238E27FC236}">
                <a16:creationId xmlns:a16="http://schemas.microsoft.com/office/drawing/2014/main" id="{EA65A552-9B51-B6EC-F915-7D0A07261606}"/>
              </a:ext>
            </a:extLst>
          </p:cNvPr>
          <p:cNvPicPr>
            <a:picLocks noChangeAspect="1"/>
          </p:cNvPicPr>
          <p:nvPr/>
        </p:nvPicPr>
        <p:blipFill>
          <a:blip r:embed="rId4"/>
          <a:stretch>
            <a:fillRect/>
          </a:stretch>
        </p:blipFill>
        <p:spPr>
          <a:xfrm>
            <a:off x="2514688" y="2670787"/>
            <a:ext cx="3475119" cy="958654"/>
          </a:xfrm>
          <a:prstGeom prst="rect">
            <a:avLst/>
          </a:prstGeom>
        </p:spPr>
      </p:pic>
    </p:spTree>
    <p:extLst>
      <p:ext uri="{BB962C8B-B14F-4D97-AF65-F5344CB8AC3E}">
        <p14:creationId xmlns:p14="http://schemas.microsoft.com/office/powerpoint/2010/main" val="1313793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7AC86EC4-0B72-5F75-C01E-1D884C009565}"/>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778FDAD9-7450-296B-F8D2-F225FF6DB08C}"/>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Individual Features – HTML</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D8E6E3DB-7F0F-3716-BA7F-9793F6EC9B03}"/>
              </a:ext>
            </a:extLst>
          </p:cNvPr>
          <p:cNvSpPr txBox="1">
            <a:spLocks/>
          </p:cNvSpPr>
          <p:nvPr/>
        </p:nvSpPr>
        <p:spPr>
          <a:xfrm>
            <a:off x="352787" y="794755"/>
            <a:ext cx="8390965"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GB" altLang="zh-CN" sz="1600" b="1" dirty="0"/>
              <a:t>Features</a:t>
            </a:r>
            <a:r>
              <a:rPr lang="zh-CN" altLang="en-US" sz="1600" b="1" dirty="0"/>
              <a:t> </a:t>
            </a:r>
            <a:r>
              <a:rPr lang="en-US" altLang="zh-CN" sz="1600" b="1" dirty="0"/>
              <a:t>collaborate as a Finite-State Automata</a:t>
            </a:r>
            <a:endParaRPr lang="en-GB" altLang="zh-CN" sz="1600" b="1" dirty="0"/>
          </a:p>
          <a:p>
            <a:pPr marL="152400" indent="0">
              <a:buNone/>
            </a:pPr>
            <a:endParaRPr lang="en-US" altLang="zh-CN" sz="1600" dirty="0"/>
          </a:p>
        </p:txBody>
      </p:sp>
      <p:pic>
        <p:nvPicPr>
          <p:cNvPr id="3" name="图片 2">
            <a:extLst>
              <a:ext uri="{FF2B5EF4-FFF2-40B4-BE49-F238E27FC236}">
                <a16:creationId xmlns:a16="http://schemas.microsoft.com/office/drawing/2014/main" id="{67E846EC-B105-DADB-8855-6581627521D7}"/>
              </a:ext>
            </a:extLst>
          </p:cNvPr>
          <p:cNvPicPr>
            <a:picLocks noChangeAspect="1"/>
          </p:cNvPicPr>
          <p:nvPr/>
        </p:nvPicPr>
        <p:blipFill>
          <a:blip r:embed="rId3"/>
          <a:stretch>
            <a:fillRect/>
          </a:stretch>
        </p:blipFill>
        <p:spPr>
          <a:xfrm>
            <a:off x="685800" y="1161266"/>
            <a:ext cx="7772400" cy="3313100"/>
          </a:xfrm>
          <a:prstGeom prst="rect">
            <a:avLst/>
          </a:prstGeom>
        </p:spPr>
      </p:pic>
      <p:sp>
        <p:nvSpPr>
          <p:cNvPr id="8" name="文本框 7">
            <a:extLst>
              <a:ext uri="{FF2B5EF4-FFF2-40B4-BE49-F238E27FC236}">
                <a16:creationId xmlns:a16="http://schemas.microsoft.com/office/drawing/2014/main" id="{44F8630B-66B1-08FF-87DD-309D1188259E}"/>
              </a:ext>
            </a:extLst>
          </p:cNvPr>
          <p:cNvSpPr txBox="1"/>
          <p:nvPr/>
        </p:nvSpPr>
        <p:spPr>
          <a:xfrm>
            <a:off x="116541" y="3932564"/>
            <a:ext cx="4572000" cy="307777"/>
          </a:xfrm>
          <a:prstGeom prst="rect">
            <a:avLst/>
          </a:prstGeom>
          <a:noFill/>
        </p:spPr>
        <p:txBody>
          <a:bodyPr wrap="square">
            <a:spAutoFit/>
          </a:bodyPr>
          <a:lstStyle/>
          <a:p>
            <a:pPr marL="152400">
              <a:buClr>
                <a:schemeClr val="dk1"/>
              </a:buClr>
              <a:buSzPts val="1200"/>
            </a:pPr>
            <a:r>
              <a:rPr lang="en-GB" altLang="zh-CN" b="1" dirty="0">
                <a:solidFill>
                  <a:schemeClr val="dk1"/>
                </a:solidFill>
                <a:latin typeface="Akatab"/>
                <a:ea typeface="Akatab"/>
                <a:cs typeface="Akatab"/>
                <a:sym typeface="Akatab"/>
              </a:rPr>
              <a:t>1. Start with &lt;div (A/0/20).</a:t>
            </a:r>
          </a:p>
        </p:txBody>
      </p:sp>
      <p:sp>
        <p:nvSpPr>
          <p:cNvPr id="9" name="文本框 8">
            <a:extLst>
              <a:ext uri="{FF2B5EF4-FFF2-40B4-BE49-F238E27FC236}">
                <a16:creationId xmlns:a16="http://schemas.microsoft.com/office/drawing/2014/main" id="{CDE404AC-C4DE-9C2F-D343-34EDE7607446}"/>
              </a:ext>
            </a:extLst>
          </p:cNvPr>
          <p:cNvSpPr txBox="1"/>
          <p:nvPr/>
        </p:nvSpPr>
        <p:spPr>
          <a:xfrm>
            <a:off x="116541" y="4159888"/>
            <a:ext cx="4572000" cy="307777"/>
          </a:xfrm>
          <a:prstGeom prst="rect">
            <a:avLst/>
          </a:prstGeom>
          <a:noFill/>
        </p:spPr>
        <p:txBody>
          <a:bodyPr wrap="square">
            <a:spAutoFit/>
          </a:bodyPr>
          <a:lstStyle/>
          <a:p>
            <a:pPr marL="152400">
              <a:buClr>
                <a:schemeClr val="dk1"/>
              </a:buClr>
              <a:buSzPts val="1200"/>
            </a:pPr>
            <a:r>
              <a:rPr lang="en-GB" altLang="zh-CN" b="1" dirty="0">
                <a:solidFill>
                  <a:schemeClr val="dk1"/>
                </a:solidFill>
                <a:latin typeface="Akatab"/>
                <a:ea typeface="Akatab"/>
                <a:cs typeface="Akatab"/>
                <a:sym typeface="Akatab"/>
              </a:rPr>
              <a:t>2. </a:t>
            </a:r>
            <a:r>
              <a:rPr lang="en-GB" altLang="zh-CN" b="1" dirty="0">
                <a:solidFill>
                  <a:schemeClr val="dk1"/>
                </a:solidFill>
                <a:latin typeface="Akatab"/>
                <a:ea typeface="Akatab"/>
                <a:cs typeface="Akatab"/>
              </a:rPr>
              <a:t>Close the tag with &gt; (A/0/0).</a:t>
            </a:r>
            <a:endParaRPr lang="en-GB" altLang="zh-CN" b="1" dirty="0">
              <a:solidFill>
                <a:schemeClr val="dk1"/>
              </a:solidFill>
              <a:latin typeface="Akatab"/>
              <a:ea typeface="Akatab"/>
              <a:cs typeface="Akatab"/>
              <a:sym typeface="Akatab"/>
            </a:endParaRPr>
          </a:p>
        </p:txBody>
      </p:sp>
      <p:sp>
        <p:nvSpPr>
          <p:cNvPr id="10" name="文本框 9">
            <a:extLst>
              <a:ext uri="{FF2B5EF4-FFF2-40B4-BE49-F238E27FC236}">
                <a16:creationId xmlns:a16="http://schemas.microsoft.com/office/drawing/2014/main" id="{992BF1D4-6830-99CB-74F4-4428C55904D3}"/>
              </a:ext>
            </a:extLst>
          </p:cNvPr>
          <p:cNvSpPr txBox="1"/>
          <p:nvPr/>
        </p:nvSpPr>
        <p:spPr>
          <a:xfrm>
            <a:off x="116541" y="4377543"/>
            <a:ext cx="4572000" cy="307777"/>
          </a:xfrm>
          <a:prstGeom prst="rect">
            <a:avLst/>
          </a:prstGeom>
          <a:noFill/>
        </p:spPr>
        <p:txBody>
          <a:bodyPr wrap="square">
            <a:spAutoFit/>
          </a:bodyPr>
          <a:lstStyle/>
          <a:p>
            <a:pPr marL="152400">
              <a:buClr>
                <a:schemeClr val="dk1"/>
              </a:buClr>
              <a:buSzPts val="1200"/>
            </a:pPr>
            <a:r>
              <a:rPr lang="en-GB" altLang="zh-CN" b="1" dirty="0">
                <a:solidFill>
                  <a:schemeClr val="dk1"/>
                </a:solidFill>
                <a:latin typeface="Akatab"/>
                <a:ea typeface="Akatab"/>
                <a:cs typeface="Akatab"/>
                <a:sym typeface="Akatab"/>
              </a:rPr>
              <a:t>3. </a:t>
            </a:r>
            <a:r>
              <a:rPr lang="en-GB" altLang="zh-CN" b="1" dirty="0">
                <a:solidFill>
                  <a:schemeClr val="dk1"/>
                </a:solidFill>
                <a:latin typeface="Akatab"/>
                <a:ea typeface="Akatab"/>
                <a:cs typeface="Akatab"/>
              </a:rPr>
              <a:t>Add whitespace or newline \n\t (A/0/30).</a:t>
            </a:r>
          </a:p>
        </p:txBody>
      </p:sp>
      <p:sp>
        <p:nvSpPr>
          <p:cNvPr id="11" name="文本框 10">
            <a:extLst>
              <a:ext uri="{FF2B5EF4-FFF2-40B4-BE49-F238E27FC236}">
                <a16:creationId xmlns:a16="http://schemas.microsoft.com/office/drawing/2014/main" id="{F0354776-285C-79F4-C680-6EFD08253083}"/>
              </a:ext>
            </a:extLst>
          </p:cNvPr>
          <p:cNvSpPr txBox="1"/>
          <p:nvPr/>
        </p:nvSpPr>
        <p:spPr>
          <a:xfrm>
            <a:off x="116541" y="4597616"/>
            <a:ext cx="4572000" cy="307777"/>
          </a:xfrm>
          <a:prstGeom prst="rect">
            <a:avLst/>
          </a:prstGeom>
          <a:noFill/>
        </p:spPr>
        <p:txBody>
          <a:bodyPr wrap="square">
            <a:spAutoFit/>
          </a:bodyPr>
          <a:lstStyle/>
          <a:p>
            <a:pPr marL="152400">
              <a:buClr>
                <a:schemeClr val="dk1"/>
              </a:buClr>
              <a:buSzPts val="1200"/>
            </a:pPr>
            <a:r>
              <a:rPr lang="en-GB" altLang="zh-CN" b="1" dirty="0">
                <a:solidFill>
                  <a:schemeClr val="dk1"/>
                </a:solidFill>
                <a:latin typeface="Akatab"/>
                <a:ea typeface="Akatab"/>
                <a:cs typeface="Akatab"/>
                <a:sym typeface="Akatab"/>
              </a:rPr>
              <a:t>4. </a:t>
            </a:r>
            <a:r>
              <a:rPr lang="en-GB" altLang="zh-CN" b="1" dirty="0">
                <a:solidFill>
                  <a:schemeClr val="dk1"/>
                </a:solidFill>
                <a:latin typeface="Akatab"/>
                <a:ea typeface="Akatab"/>
                <a:cs typeface="Akatab"/>
              </a:rPr>
              <a:t>Open new tag &lt;span (A/0/494).</a:t>
            </a:r>
          </a:p>
        </p:txBody>
      </p:sp>
    </p:spTree>
    <p:extLst>
      <p:ext uri="{BB962C8B-B14F-4D97-AF65-F5344CB8AC3E}">
        <p14:creationId xmlns:p14="http://schemas.microsoft.com/office/powerpoint/2010/main" val="1120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495149C6-E4B5-3CAB-86AC-22BBF8CB49EE}"/>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838028D3-1623-9DD2-0AA4-DF378104553D}"/>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General Features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4CDF6DF0-F967-5A4B-AFE3-4A65A21CFBD2}"/>
              </a:ext>
            </a:extLst>
          </p:cNvPr>
          <p:cNvSpPr txBox="1">
            <a:spLocks/>
          </p:cNvSpPr>
          <p:nvPr/>
        </p:nvSpPr>
        <p:spPr>
          <a:xfrm>
            <a:off x="352787" y="794755"/>
            <a:ext cx="8390965" cy="40551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dirty="0"/>
              <a:t>How interpretable are the rest of the features?</a:t>
            </a:r>
          </a:p>
          <a:p>
            <a:endParaRPr lang="en-GB" altLang="zh-CN" sz="1600" dirty="0"/>
          </a:p>
          <a:p>
            <a:r>
              <a:rPr lang="en-GB" altLang="zh-CN" sz="1600" dirty="0"/>
              <a:t>Manual Analysis</a:t>
            </a:r>
          </a:p>
          <a:p>
            <a:pPr lvl="1" algn="l"/>
            <a:r>
              <a:rPr lang="en-GB" altLang="zh-CN" sz="1600" dirty="0"/>
              <a:t>412 feature activation intervals were scored across 162 features and neurons.</a:t>
            </a:r>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marL="609600" lvl="1" indent="0" algn="l">
              <a:buNone/>
            </a:pPr>
            <a:endParaRPr lang="en-GB" altLang="zh-CN" sz="1600" dirty="0"/>
          </a:p>
          <a:p>
            <a:pPr marL="609600" lvl="1" indent="0" algn="l">
              <a:buNone/>
            </a:pPr>
            <a:r>
              <a:rPr lang="en-GB" altLang="zh-CN" sz="1600" dirty="0"/>
              <a:t>We see that features are substantially more interpretable than neurons.</a:t>
            </a:r>
          </a:p>
          <a:p>
            <a:endParaRPr lang="en-GB" altLang="zh-CN" sz="1600" dirty="0"/>
          </a:p>
          <a:p>
            <a:pPr marL="152400" indent="0">
              <a:buNone/>
            </a:pPr>
            <a:endParaRPr lang="en-US" altLang="zh-CN" sz="1600" dirty="0"/>
          </a:p>
        </p:txBody>
      </p:sp>
      <p:pic>
        <p:nvPicPr>
          <p:cNvPr id="13314" name="Picture 2">
            <a:extLst>
              <a:ext uri="{FF2B5EF4-FFF2-40B4-BE49-F238E27FC236}">
                <a16:creationId xmlns:a16="http://schemas.microsoft.com/office/drawing/2014/main" id="{66A36E41-CC62-D932-C1E1-01FFE2056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654" y="1968740"/>
            <a:ext cx="6601187" cy="230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583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23251E67-0A89-AAE5-9985-637F851C50DC}"/>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8CE38217-8C18-E77C-1C86-B6C1AE50086E}"/>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General Features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C8BA70F1-8093-5D13-1B47-9E516F11F197}"/>
              </a:ext>
            </a:extLst>
          </p:cNvPr>
          <p:cNvSpPr txBox="1">
            <a:spLocks/>
          </p:cNvSpPr>
          <p:nvPr/>
        </p:nvSpPr>
        <p:spPr>
          <a:xfrm>
            <a:off x="281069" y="568138"/>
            <a:ext cx="8390965" cy="40072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endParaRPr lang="en-GB" altLang="zh-CN" sz="1400" dirty="0"/>
          </a:p>
          <a:p>
            <a:r>
              <a:rPr lang="en-GB" altLang="zh-CN" sz="1400" dirty="0"/>
              <a:t>Automated Interpretability – Activations [</a:t>
            </a:r>
            <a:r>
              <a:rPr lang="en-GB" altLang="zh-CN" sz="1400" u="sng" dirty="0"/>
              <a:t>Bills(2023)]</a:t>
            </a:r>
            <a:endParaRPr lang="en-GB" altLang="zh-CN" sz="1400" dirty="0"/>
          </a:p>
          <a:p>
            <a:pPr lvl="1" algn="l"/>
            <a:r>
              <a:rPr lang="en-GB" altLang="zh-CN" sz="1400" dirty="0"/>
              <a:t>Use </a:t>
            </a:r>
            <a:r>
              <a:rPr lang="en-GB" altLang="zh-CN" sz="1400" dirty="0" err="1"/>
              <a:t>Anthropic’s</a:t>
            </a:r>
            <a:r>
              <a:rPr lang="en-GB" altLang="zh-CN" sz="1400" dirty="0"/>
              <a:t> Claude to generate explanations of features using examples of tokens where they activate. </a:t>
            </a:r>
          </a:p>
          <a:p>
            <a:pPr lvl="1" algn="l"/>
            <a:r>
              <a:rPr lang="en-GB" altLang="zh-CN" sz="1400" dirty="0"/>
              <a:t>Simulate new activations on previously unseen token with Claude on its explanation.</a:t>
            </a:r>
          </a:p>
          <a:p>
            <a:pPr lvl="1" algn="l"/>
            <a:r>
              <a:rPr lang="en-GB" altLang="zh-CN" sz="1400" dirty="0"/>
              <a:t>Compute the Spearman correlation coefficient between predicted activation and true activations.</a:t>
            </a:r>
          </a:p>
          <a:p>
            <a:pPr lvl="1" algn="l"/>
            <a:r>
              <a:rPr lang="en-GB" altLang="zh-CN" sz="1400" dirty="0"/>
              <a:t>[Improved] Draw samples uniformly across the spectrum of feature activations, while Bill's method focus only on the regions with higher activations</a:t>
            </a:r>
            <a:br>
              <a:rPr lang="en-GB" altLang="zh-CN" sz="1400" dirty="0"/>
            </a:br>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marL="152400" indent="0">
              <a:buNone/>
            </a:pPr>
            <a:endParaRPr lang="en-US" altLang="zh-CN" sz="1400" dirty="0"/>
          </a:p>
        </p:txBody>
      </p:sp>
      <p:pic>
        <p:nvPicPr>
          <p:cNvPr id="15362" name="Picture 2">
            <a:extLst>
              <a:ext uri="{FF2B5EF4-FFF2-40B4-BE49-F238E27FC236}">
                <a16:creationId xmlns:a16="http://schemas.microsoft.com/office/drawing/2014/main" id="{951C68C5-FC08-A7E1-9DA5-2808313CF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315" y="2571750"/>
            <a:ext cx="5711369" cy="207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08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E7D59E32-D1B6-26FC-ACE0-ABC7B0A934DB}"/>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99E582CC-A24E-7341-D1FC-447E20560C8E}"/>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General Features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3DC74989-8C7C-B6CD-06AF-DF0370351001}"/>
              </a:ext>
            </a:extLst>
          </p:cNvPr>
          <p:cNvSpPr txBox="1">
            <a:spLocks/>
          </p:cNvSpPr>
          <p:nvPr/>
        </p:nvSpPr>
        <p:spPr>
          <a:xfrm>
            <a:off x="281069" y="568138"/>
            <a:ext cx="8390965" cy="40072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endParaRPr lang="en-GB" altLang="zh-CN" sz="1400" dirty="0"/>
          </a:p>
          <a:p>
            <a:r>
              <a:rPr lang="en-GB" altLang="zh-CN" sz="1400" dirty="0"/>
              <a:t>Automated Interpretability – Logits Weights </a:t>
            </a:r>
          </a:p>
          <a:p>
            <a:pPr lvl="1" algn="l"/>
            <a:r>
              <a:rPr lang="en-GB" altLang="zh-CN" sz="1400" dirty="0"/>
              <a:t>Use Claude to generate explanations of features.</a:t>
            </a:r>
          </a:p>
          <a:p>
            <a:pPr lvl="1" algn="l"/>
            <a:r>
              <a:rPr lang="en-GB" altLang="zh-CN" sz="1400" dirty="0"/>
              <a:t>Use these explanations to predict whether an unseen logit token is likely to be associated with a feature.</a:t>
            </a:r>
          </a:p>
          <a:p>
            <a:pPr lvl="1" algn="l"/>
            <a:r>
              <a:rPr lang="en-GB" altLang="zh-CN" sz="1400" dirty="0"/>
              <a:t>Compare the predictions against a test set of logit tokens.</a:t>
            </a:r>
          </a:p>
          <a:p>
            <a:pPr lvl="1" algn="l"/>
            <a:r>
              <a:rPr lang="en-GB" altLang="zh-CN" sz="1400" dirty="0"/>
              <a:t>Evaluate the accuracy of predictions; a random baseline achieves 50%, while the method achieves significantly higher accuracy (</a:t>
            </a:r>
            <a:r>
              <a:rPr lang="en-GB" altLang="zh-CN" sz="1400" b="1" dirty="0"/>
              <a:t>74%</a:t>
            </a:r>
            <a:r>
              <a:rPr lang="en-GB" altLang="zh-CN" sz="1400" dirty="0"/>
              <a:t>).</a:t>
            </a:r>
          </a:p>
          <a:p>
            <a:pPr marL="609600" lvl="1" indent="0" algn="l">
              <a:buNone/>
            </a:pPr>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lvl="1" algn="l"/>
            <a:endParaRPr lang="en-GB" altLang="zh-CN" sz="1400" dirty="0"/>
          </a:p>
          <a:p>
            <a:pPr marL="152400" indent="0">
              <a:buNone/>
            </a:pPr>
            <a:endParaRPr lang="en-US" altLang="zh-CN" sz="1400" dirty="0"/>
          </a:p>
        </p:txBody>
      </p:sp>
      <p:pic>
        <p:nvPicPr>
          <p:cNvPr id="3" name="图片 2">
            <a:extLst>
              <a:ext uri="{FF2B5EF4-FFF2-40B4-BE49-F238E27FC236}">
                <a16:creationId xmlns:a16="http://schemas.microsoft.com/office/drawing/2014/main" id="{2A797315-3CB3-768E-E3BC-7E1435B57472}"/>
              </a:ext>
            </a:extLst>
          </p:cNvPr>
          <p:cNvPicPr>
            <a:picLocks noChangeAspect="1"/>
          </p:cNvPicPr>
          <p:nvPr/>
        </p:nvPicPr>
        <p:blipFill>
          <a:blip r:embed="rId3"/>
          <a:stretch>
            <a:fillRect/>
          </a:stretch>
        </p:blipFill>
        <p:spPr>
          <a:xfrm>
            <a:off x="1476276" y="2409207"/>
            <a:ext cx="6191448" cy="2266445"/>
          </a:xfrm>
          <a:prstGeom prst="rect">
            <a:avLst/>
          </a:prstGeom>
        </p:spPr>
      </p:pic>
    </p:spTree>
    <p:extLst>
      <p:ext uri="{BB962C8B-B14F-4D97-AF65-F5344CB8AC3E}">
        <p14:creationId xmlns:p14="http://schemas.microsoft.com/office/powerpoint/2010/main" val="3957783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C5FF5FF0-D9B4-4F3C-41C1-7120CC41F1D8}"/>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86E94A6F-60DE-191E-87BA-46B08901A990}"/>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General Features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AC1A3295-2311-D029-B370-EC6BB7DF23AA}"/>
              </a:ext>
            </a:extLst>
          </p:cNvPr>
          <p:cNvSpPr txBox="1">
            <a:spLocks/>
          </p:cNvSpPr>
          <p:nvPr/>
        </p:nvSpPr>
        <p:spPr>
          <a:xfrm>
            <a:off x="281069" y="568138"/>
            <a:ext cx="8390965" cy="40072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endParaRPr lang="en-GB" altLang="zh-CN" sz="1600" dirty="0"/>
          </a:p>
          <a:p>
            <a:r>
              <a:rPr lang="en-GB" altLang="zh-CN" sz="1600" dirty="0"/>
              <a:t>Automated Interpretability – Logits Weights</a:t>
            </a:r>
          </a:p>
          <a:p>
            <a:endParaRPr lang="en-GB" altLang="zh-CN" sz="1600" dirty="0"/>
          </a:p>
          <a:p>
            <a:pPr lvl="1" algn="l"/>
            <a:r>
              <a:rPr lang="en-GB" altLang="zh-CN" sz="1600" dirty="0"/>
              <a:t>Example: Suppose we are looking at a feature that activates for tokens like “Suede”, “Oasis”, “Libertines”</a:t>
            </a:r>
          </a:p>
          <a:p>
            <a:pPr marL="609600" lvl="1" indent="0" algn="l">
              <a:buNone/>
            </a:pPr>
            <a:endParaRPr lang="en-GB" altLang="zh-CN" sz="1600" dirty="0"/>
          </a:p>
          <a:p>
            <a:pPr lvl="1" algn="l"/>
            <a:r>
              <a:rPr lang="en-GB" altLang="zh-CN" sz="1600" dirty="0"/>
              <a:t>Explanation: This feature relates to some names of Britpop bands.</a:t>
            </a:r>
          </a:p>
          <a:p>
            <a:pPr lvl="1" algn="l"/>
            <a:endParaRPr lang="en-GB" altLang="zh-CN" sz="1600" dirty="0"/>
          </a:p>
          <a:p>
            <a:pPr lvl="1" algn="l"/>
            <a:r>
              <a:rPr lang="en-GB" altLang="zh-CN" sz="1600" dirty="0"/>
              <a:t>Predict whether unseen logit tokens like “Slowdive”, “Pulp”, or “</a:t>
            </a:r>
            <a:r>
              <a:rPr lang="en-GB" altLang="zh-CN" sz="1600" dirty="0" err="1"/>
              <a:t>Boygenius</a:t>
            </a:r>
            <a:r>
              <a:rPr lang="en-GB" altLang="zh-CN" sz="1600" dirty="0"/>
              <a:t>”</a:t>
            </a:r>
            <a:r>
              <a:rPr lang="zh-CN" altLang="en-US" sz="1600" dirty="0"/>
              <a:t> </a:t>
            </a:r>
            <a:r>
              <a:rPr lang="en-US" altLang="zh-CN" sz="1600" dirty="0"/>
              <a:t>are likely to be associated with the feature.</a:t>
            </a:r>
          </a:p>
          <a:p>
            <a:pPr lvl="1" algn="l"/>
            <a:endParaRPr lang="en-US" altLang="zh-CN" sz="1600" dirty="0"/>
          </a:p>
          <a:p>
            <a:pPr lvl="1" algn="l"/>
            <a:r>
              <a:rPr lang="en-US" altLang="zh-CN" sz="1600" dirty="0"/>
              <a:t>Compare predictions and evaluate accuracy.</a:t>
            </a:r>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marL="152400" indent="0">
              <a:buNone/>
            </a:pPr>
            <a:endParaRPr lang="en-US" altLang="zh-CN" sz="1600" dirty="0"/>
          </a:p>
        </p:txBody>
      </p:sp>
    </p:spTree>
    <p:extLst>
      <p:ext uri="{BB962C8B-B14F-4D97-AF65-F5344CB8AC3E}">
        <p14:creationId xmlns:p14="http://schemas.microsoft.com/office/powerpoint/2010/main" val="535225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AA9C1C6D-F24A-BB76-07E2-9E8EBB93800B}"/>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CF4C822D-0AF2-B11E-C639-98DB582CC3EE}"/>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algn="l"/>
            <a:r>
              <a:rPr lang="en-GB" altLang="zh-CN" sz="2400" dirty="0"/>
              <a:t>Results: Reconstruction Loss</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959D562A-A9C4-5B63-7256-0648D957AF2E}"/>
              </a:ext>
            </a:extLst>
          </p:cNvPr>
          <p:cNvSpPr txBox="1">
            <a:spLocks/>
          </p:cNvSpPr>
          <p:nvPr/>
        </p:nvSpPr>
        <p:spPr>
          <a:xfrm>
            <a:off x="281069" y="568137"/>
            <a:ext cx="8629849" cy="42009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endParaRPr lang="en-GB" altLang="zh-CN" sz="1600" dirty="0"/>
          </a:p>
          <a:p>
            <a:r>
              <a:rPr lang="en-GB" altLang="zh-CN" sz="1600" b="1" dirty="0"/>
              <a:t>How much of the model does our interpretation explain?</a:t>
            </a:r>
          </a:p>
          <a:p>
            <a:pPr marL="152400" indent="0">
              <a:buNone/>
            </a:pPr>
            <a:endParaRPr lang="en-GB" altLang="zh-CN" sz="1600" dirty="0"/>
          </a:p>
          <a:p>
            <a:pPr lvl="1" algn="l"/>
            <a:r>
              <a:rPr lang="en-GB" altLang="zh-CN" sz="1600" dirty="0"/>
              <a:t>Feature-based interpretation explains </a:t>
            </a:r>
            <a:r>
              <a:rPr lang="en-GB" altLang="zh-CN" sz="1600" b="1" dirty="0"/>
              <a:t>79% of MLP loss reduction (A/1) </a:t>
            </a:r>
            <a:r>
              <a:rPr lang="en-GB" altLang="zh-CN" sz="1600" dirty="0"/>
              <a:t>and up to </a:t>
            </a:r>
            <a:r>
              <a:rPr lang="en-GB" altLang="zh-CN" sz="1600" b="1" dirty="0"/>
              <a:t>94.5%</a:t>
            </a:r>
            <a:r>
              <a:rPr lang="en-GB" altLang="zh-CN" sz="1600" dirty="0"/>
              <a:t> with </a:t>
            </a:r>
            <a:r>
              <a:rPr lang="en-GB" altLang="zh-CN" sz="1600" b="1" dirty="0"/>
              <a:t>larger dictionaries (A/5)</a:t>
            </a:r>
            <a:r>
              <a:rPr lang="en-GB" altLang="zh-CN" sz="1600" dirty="0"/>
              <a:t>.</a:t>
            </a:r>
          </a:p>
          <a:p>
            <a:pPr marL="609600" lvl="1" indent="0" algn="l">
              <a:buNone/>
            </a:pPr>
            <a:endParaRPr lang="en-GB" altLang="zh-CN" sz="1600" dirty="0"/>
          </a:p>
          <a:p>
            <a:r>
              <a:rPr lang="en-GB" altLang="zh-CN" sz="1600" dirty="0"/>
              <a:t>Limitations of this metric</a:t>
            </a:r>
          </a:p>
          <a:p>
            <a:endParaRPr lang="en-GB" altLang="zh-CN" sz="1600" dirty="0"/>
          </a:p>
          <a:p>
            <a:pPr lvl="1" algn="l">
              <a:spcBef>
                <a:spcPts val="900"/>
              </a:spcBef>
            </a:pPr>
            <a:r>
              <a:rPr lang="en-GB" altLang="zh-CN" sz="1600" dirty="0"/>
              <a:t>Features may not be fully monosemantic, and low activations might hide </a:t>
            </a:r>
            <a:r>
              <a:rPr lang="en-GB" altLang="zh-CN" sz="1600" dirty="0" err="1"/>
              <a:t>polysemanticity</a:t>
            </a:r>
            <a:r>
              <a:rPr lang="en-GB" altLang="zh-CN" sz="1600" dirty="0"/>
              <a:t>.</a:t>
            </a:r>
          </a:p>
          <a:p>
            <a:pPr lvl="1" algn="l">
              <a:spcBef>
                <a:spcPts val="900"/>
              </a:spcBef>
            </a:pPr>
            <a:r>
              <a:rPr lang="en-GB" altLang="zh-CN" sz="1600" dirty="0"/>
              <a:t>Current methods are computationally expensive and lack efficient metrics for deeper analysis.</a:t>
            </a:r>
          </a:p>
          <a:p>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marL="152400" indent="0">
              <a:buNone/>
            </a:pPr>
            <a:endParaRPr lang="en-US" altLang="zh-CN" sz="1600" dirty="0"/>
          </a:p>
        </p:txBody>
      </p:sp>
      <p:pic>
        <p:nvPicPr>
          <p:cNvPr id="3" name="图片 2">
            <a:extLst>
              <a:ext uri="{FF2B5EF4-FFF2-40B4-BE49-F238E27FC236}">
                <a16:creationId xmlns:a16="http://schemas.microsoft.com/office/drawing/2014/main" id="{CCB653C2-62D4-D8BF-611C-32C14886CA7D}"/>
              </a:ext>
            </a:extLst>
          </p:cNvPr>
          <p:cNvPicPr>
            <a:picLocks noChangeAspect="1"/>
          </p:cNvPicPr>
          <p:nvPr/>
        </p:nvPicPr>
        <p:blipFill>
          <a:blip r:embed="rId3"/>
          <a:stretch>
            <a:fillRect/>
          </a:stretch>
        </p:blipFill>
        <p:spPr>
          <a:xfrm>
            <a:off x="6700569" y="3627431"/>
            <a:ext cx="2162362" cy="1135112"/>
          </a:xfrm>
          <a:prstGeom prst="rect">
            <a:avLst/>
          </a:prstGeom>
        </p:spPr>
      </p:pic>
    </p:spTree>
    <p:extLst>
      <p:ext uri="{BB962C8B-B14F-4D97-AF65-F5344CB8AC3E}">
        <p14:creationId xmlns:p14="http://schemas.microsoft.com/office/powerpoint/2010/main" val="146150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B24E661A-7B61-7FFC-6FBC-A91F9E372525}"/>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5AFA075F-761D-7B63-0346-A7EB3C618F3B}"/>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Dictionary Learning</a:t>
            </a:r>
          </a:p>
        </p:txBody>
      </p:sp>
      <p:sp>
        <p:nvSpPr>
          <p:cNvPr id="2" name="Google Shape;451;p46">
            <a:extLst>
              <a:ext uri="{FF2B5EF4-FFF2-40B4-BE49-F238E27FC236}">
                <a16:creationId xmlns:a16="http://schemas.microsoft.com/office/drawing/2014/main" id="{62EBB98C-92C3-FEBC-E46D-F379C9A65057}"/>
              </a:ext>
            </a:extLst>
          </p:cNvPr>
          <p:cNvSpPr txBox="1">
            <a:spLocks/>
          </p:cNvSpPr>
          <p:nvPr/>
        </p:nvSpPr>
        <p:spPr>
          <a:xfrm>
            <a:off x="277906" y="82336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endParaRPr lang="en-GB" altLang="zh-CN" sz="1800" dirty="0"/>
          </a:p>
          <a:p>
            <a:r>
              <a:rPr lang="en-GB" altLang="zh-CN" sz="1800" dirty="0"/>
              <a:t>Definition: Dictionary learning is a sparse encoding method that finds the “bases” (key components) of a set of vectors.</a:t>
            </a:r>
          </a:p>
          <a:p>
            <a:endParaRPr lang="en-GB" altLang="zh-CN" sz="1800" dirty="0"/>
          </a:p>
          <a:p>
            <a:r>
              <a:rPr lang="en-GB" altLang="zh-CN" sz="1800" dirty="0"/>
              <a:t>It provides a numerical way to calculate these bases, preserving the original data in a lossless manner.</a:t>
            </a:r>
          </a:p>
          <a:p>
            <a:endParaRPr lang="en-GB" altLang="zh-CN" sz="1800" dirty="0"/>
          </a:p>
          <a:p>
            <a:r>
              <a:rPr lang="en-GB" altLang="zh-CN" sz="1800" dirty="0"/>
              <a:t>In the case of Mechanistic Interpretability?</a:t>
            </a:r>
          </a:p>
          <a:p>
            <a:endParaRPr lang="en-GB" altLang="zh-CN" sz="1800" dirty="0"/>
          </a:p>
          <a:p>
            <a:pPr lvl="1" algn="l"/>
            <a:r>
              <a:rPr lang="en-GB" altLang="zh-CN" sz="1800" dirty="0"/>
              <a:t>Goal = identify a set of “features” (dictionary) that represent neuron activations.</a:t>
            </a:r>
          </a:p>
          <a:p>
            <a:endParaRPr lang="en-GB" altLang="zh-CN" sz="1800" dirty="0"/>
          </a:p>
          <a:p>
            <a:endParaRPr lang="en-GB" altLang="zh-CN" sz="1800" dirty="0"/>
          </a:p>
          <a:p>
            <a:endParaRPr lang="en-GB" altLang="zh-CN" sz="2000" dirty="0"/>
          </a:p>
          <a:p>
            <a:pPr>
              <a:spcBef>
                <a:spcPts val="1000"/>
              </a:spcBef>
            </a:pPr>
            <a:endParaRPr lang="en-US" altLang="zh-CN" sz="2000" b="1" dirty="0"/>
          </a:p>
        </p:txBody>
      </p:sp>
    </p:spTree>
    <p:extLst>
      <p:ext uri="{BB962C8B-B14F-4D97-AF65-F5344CB8AC3E}">
        <p14:creationId xmlns:p14="http://schemas.microsoft.com/office/powerpoint/2010/main" val="2784075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723BEFD4-140B-5ECD-C2FB-A61498B5D50A}"/>
            </a:ext>
          </a:extLst>
        </p:cNvPr>
        <p:cNvGrpSpPr/>
        <p:nvPr/>
      </p:nvGrpSpPr>
      <p:grpSpPr>
        <a:xfrm>
          <a:off x="0" y="0"/>
          <a:ext cx="0" cy="0"/>
          <a:chOff x="0" y="0"/>
          <a:chExt cx="0" cy="0"/>
        </a:xfrm>
      </p:grpSpPr>
      <p:sp>
        <p:nvSpPr>
          <p:cNvPr id="458" name="Google Shape;458;p47">
            <a:extLst>
              <a:ext uri="{FF2B5EF4-FFF2-40B4-BE49-F238E27FC236}">
                <a16:creationId xmlns:a16="http://schemas.microsoft.com/office/drawing/2014/main" id="{C5A4AAFD-C6C8-3192-8CC2-63B563915AB0}"/>
              </a:ext>
            </a:extLst>
          </p:cNvPr>
          <p:cNvSpPr txBox="1">
            <a:spLocks noGrp="1"/>
          </p:cNvSpPr>
          <p:nvPr>
            <p:ph type="title"/>
          </p:nvPr>
        </p:nvSpPr>
        <p:spPr>
          <a:xfrm>
            <a:off x="2352125" y="2350750"/>
            <a:ext cx="3555300" cy="13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Sources</a:t>
            </a:r>
            <a:endParaRPr dirty="0"/>
          </a:p>
        </p:txBody>
      </p:sp>
      <p:sp>
        <p:nvSpPr>
          <p:cNvPr id="459" name="Google Shape;459;p47">
            <a:extLst>
              <a:ext uri="{FF2B5EF4-FFF2-40B4-BE49-F238E27FC236}">
                <a16:creationId xmlns:a16="http://schemas.microsoft.com/office/drawing/2014/main" id="{0CDF231A-5C38-2E9A-2227-4F74EE3BB396}"/>
              </a:ext>
            </a:extLst>
          </p:cNvPr>
          <p:cNvSpPr txBox="1">
            <a:spLocks noGrp="1"/>
          </p:cNvSpPr>
          <p:nvPr>
            <p:ph type="title" idx="2"/>
          </p:nvPr>
        </p:nvSpPr>
        <p:spPr>
          <a:xfrm>
            <a:off x="1152125" y="2350752"/>
            <a:ext cx="12000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grpSp>
        <p:nvGrpSpPr>
          <p:cNvPr id="461" name="Google Shape;461;p47">
            <a:extLst>
              <a:ext uri="{FF2B5EF4-FFF2-40B4-BE49-F238E27FC236}">
                <a16:creationId xmlns:a16="http://schemas.microsoft.com/office/drawing/2014/main" id="{01F70AEA-8FAA-38DD-08B7-0C6201B37010}"/>
              </a:ext>
            </a:extLst>
          </p:cNvPr>
          <p:cNvGrpSpPr/>
          <p:nvPr/>
        </p:nvGrpSpPr>
        <p:grpSpPr>
          <a:xfrm flipH="1">
            <a:off x="577491" y="508623"/>
            <a:ext cx="8385900" cy="90900"/>
            <a:chOff x="160950" y="480600"/>
            <a:chExt cx="8385900" cy="90900"/>
          </a:xfrm>
        </p:grpSpPr>
        <p:cxnSp>
          <p:nvCxnSpPr>
            <p:cNvPr id="462" name="Google Shape;462;p47">
              <a:extLst>
                <a:ext uri="{FF2B5EF4-FFF2-40B4-BE49-F238E27FC236}">
                  <a16:creationId xmlns:a16="http://schemas.microsoft.com/office/drawing/2014/main" id="{58648498-8D70-9808-4F0F-A14D7C4C2FAD}"/>
                </a:ext>
              </a:extLst>
            </p:cNvPr>
            <p:cNvCxnSpPr/>
            <p:nvPr/>
          </p:nvCxnSpPr>
          <p:spPr>
            <a:xfrm>
              <a:off x="160950" y="571500"/>
              <a:ext cx="8385900" cy="0"/>
            </a:xfrm>
            <a:prstGeom prst="straightConnector1">
              <a:avLst/>
            </a:prstGeom>
            <a:noFill/>
            <a:ln w="9525" cap="flat" cmpd="sng">
              <a:solidFill>
                <a:schemeClr val="lt1"/>
              </a:solidFill>
              <a:prstDash val="solid"/>
              <a:round/>
              <a:headEnd type="none" w="med" len="med"/>
              <a:tailEnd type="none" w="med" len="med"/>
            </a:ln>
          </p:spPr>
        </p:cxnSp>
        <p:sp>
          <p:nvSpPr>
            <p:cNvPr id="463" name="Google Shape;463;p47">
              <a:extLst>
                <a:ext uri="{FF2B5EF4-FFF2-40B4-BE49-F238E27FC236}">
                  <a16:creationId xmlns:a16="http://schemas.microsoft.com/office/drawing/2014/main" id="{38590CA9-07D1-D472-87D9-D40930B2DCC0}"/>
                </a:ext>
              </a:extLst>
            </p:cNvPr>
            <p:cNvSpPr/>
            <p:nvPr/>
          </p:nvSpPr>
          <p:spPr>
            <a:xfrm>
              <a:off x="8041650" y="480600"/>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47">
            <a:extLst>
              <a:ext uri="{FF2B5EF4-FFF2-40B4-BE49-F238E27FC236}">
                <a16:creationId xmlns:a16="http://schemas.microsoft.com/office/drawing/2014/main" id="{50DDBF4C-5C7A-4F5E-D07F-2811F95FF1C9}"/>
              </a:ext>
            </a:extLst>
          </p:cNvPr>
          <p:cNvGrpSpPr/>
          <p:nvPr/>
        </p:nvGrpSpPr>
        <p:grpSpPr>
          <a:xfrm flipH="1">
            <a:off x="7988270" y="150698"/>
            <a:ext cx="90900" cy="4415700"/>
            <a:chOff x="1113520" y="-562202"/>
            <a:chExt cx="90900" cy="4415700"/>
          </a:xfrm>
        </p:grpSpPr>
        <p:sp>
          <p:nvSpPr>
            <p:cNvPr id="465" name="Google Shape;465;p47">
              <a:extLst>
                <a:ext uri="{FF2B5EF4-FFF2-40B4-BE49-F238E27FC236}">
                  <a16:creationId xmlns:a16="http://schemas.microsoft.com/office/drawing/2014/main" id="{43BDA968-EE3C-B428-6919-301F193D7C94}"/>
                </a:ext>
              </a:extLst>
            </p:cNvPr>
            <p:cNvSpPr/>
            <p:nvPr/>
          </p:nvSpPr>
          <p:spPr>
            <a:xfrm rot="-5400000">
              <a:off x="906370" y="3555448"/>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6" name="Google Shape;466;p47">
              <a:extLst>
                <a:ext uri="{FF2B5EF4-FFF2-40B4-BE49-F238E27FC236}">
                  <a16:creationId xmlns:a16="http://schemas.microsoft.com/office/drawing/2014/main" id="{469DC194-FE7D-074E-1EF5-C9AF4C9B6799}"/>
                </a:ext>
              </a:extLst>
            </p:cNvPr>
            <p:cNvCxnSpPr/>
            <p:nvPr/>
          </p:nvCxnSpPr>
          <p:spPr>
            <a:xfrm rot="10800000">
              <a:off x="1121185" y="-562202"/>
              <a:ext cx="0" cy="4153200"/>
            </a:xfrm>
            <a:prstGeom prst="straightConnector1">
              <a:avLst/>
            </a:prstGeom>
            <a:noFill/>
            <a:ln w="9525" cap="flat" cmpd="sng">
              <a:solidFill>
                <a:schemeClr val="lt1"/>
              </a:solidFill>
              <a:prstDash val="solid"/>
              <a:round/>
              <a:headEnd type="none" w="med" len="med"/>
              <a:tailEnd type="none" w="med" len="med"/>
            </a:ln>
          </p:spPr>
        </p:cxnSp>
      </p:grpSp>
      <p:sp>
        <p:nvSpPr>
          <p:cNvPr id="3" name="副标题 2">
            <a:extLst>
              <a:ext uri="{FF2B5EF4-FFF2-40B4-BE49-F238E27FC236}">
                <a16:creationId xmlns:a16="http://schemas.microsoft.com/office/drawing/2014/main" id="{F4A14832-7644-A7FA-0F15-408CE9A932BC}"/>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57763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
          <a:extLst>
            <a:ext uri="{FF2B5EF4-FFF2-40B4-BE49-F238E27FC236}">
              <a16:creationId xmlns:a16="http://schemas.microsoft.com/office/drawing/2014/main" id="{77FCE460-C3A3-EF3D-F5DC-E65BF2B5D3FB}"/>
            </a:ext>
          </a:extLst>
        </p:cNvPr>
        <p:cNvGrpSpPr/>
        <p:nvPr/>
      </p:nvGrpSpPr>
      <p:grpSpPr>
        <a:xfrm>
          <a:off x="0" y="0"/>
          <a:ext cx="0" cy="0"/>
          <a:chOff x="0" y="0"/>
          <a:chExt cx="0" cy="0"/>
        </a:xfrm>
      </p:grpSpPr>
      <p:sp>
        <p:nvSpPr>
          <p:cNvPr id="444" name="Google Shape;444;p45">
            <a:extLst>
              <a:ext uri="{FF2B5EF4-FFF2-40B4-BE49-F238E27FC236}">
                <a16:creationId xmlns:a16="http://schemas.microsoft.com/office/drawing/2014/main" id="{C809107A-DA03-78CE-3A17-3C9F4AD42D4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Sources</a:t>
            </a:r>
            <a:endParaRPr dirty="0"/>
          </a:p>
        </p:txBody>
      </p:sp>
      <p:sp>
        <p:nvSpPr>
          <p:cNvPr id="3" name="副标题 2">
            <a:extLst>
              <a:ext uri="{FF2B5EF4-FFF2-40B4-BE49-F238E27FC236}">
                <a16:creationId xmlns:a16="http://schemas.microsoft.com/office/drawing/2014/main" id="{8B9A0F62-93CA-DFEB-63C5-87591AD0EA46}"/>
              </a:ext>
            </a:extLst>
          </p:cNvPr>
          <p:cNvSpPr>
            <a:spLocks noGrp="1"/>
          </p:cNvSpPr>
          <p:nvPr>
            <p:ph type="subTitle" idx="1"/>
          </p:nvPr>
        </p:nvSpPr>
        <p:spPr>
          <a:xfrm>
            <a:off x="575733" y="1571849"/>
            <a:ext cx="7848267" cy="1637515"/>
          </a:xfrm>
        </p:spPr>
        <p:txBody>
          <a:bodyPr/>
          <a:lstStyle/>
          <a:p>
            <a:pPr>
              <a:buFont typeface="Akatab"/>
              <a:buChar char="●"/>
            </a:pPr>
            <a:r>
              <a:rPr lang="en-GB" altLang="zh-CN" sz="1400" b="1" dirty="0"/>
              <a:t>What “Dictionary Learning” actually is? </a:t>
            </a:r>
            <a:r>
              <a:rPr lang="en-GB" altLang="zh-CN" sz="1400" dirty="0">
                <a:hlinkClick r:id="rId3">
                  <a:extLst>
                    <a:ext uri="{A12FA001-AC4F-418D-AE19-62706E023703}">
                      <ahyp:hlinkClr xmlns:ahyp="http://schemas.microsoft.com/office/drawing/2018/hyperlinkcolor" val="tx"/>
                    </a:ext>
                  </a:extLst>
                </a:hlinkClick>
              </a:rPr>
              <a:t>[</a:t>
            </a:r>
            <a:r>
              <a:rPr lang="en-GB" altLang="zh-CN" sz="1400" dirty="0"/>
              <a:t>https://</a:t>
            </a:r>
            <a:r>
              <a:rPr lang="en-GB" altLang="zh-CN" sz="1400" dirty="0" err="1"/>
              <a:t>medium.com</a:t>
            </a:r>
            <a:r>
              <a:rPr lang="en-GB" altLang="zh-CN" sz="1400" dirty="0"/>
              <a:t>/analytics-</a:t>
            </a:r>
            <a:r>
              <a:rPr lang="en-GB" altLang="zh-CN" sz="1400" dirty="0" err="1"/>
              <a:t>vidhya</a:t>
            </a:r>
            <a:r>
              <a:rPr lang="en-GB" altLang="zh-CN" sz="1400" dirty="0"/>
              <a:t>/what-dictionary-learning-actually-is-812d264e9646]</a:t>
            </a:r>
          </a:p>
          <a:p>
            <a:pPr>
              <a:buFont typeface="Akatab"/>
              <a:buChar char="●"/>
            </a:pPr>
            <a:r>
              <a:rPr lang="en-GB" altLang="zh-CN" sz="1400" b="1" dirty="0"/>
              <a:t>Towards Monosemanticity: Decomposing Language Models Into Understandable Components</a:t>
            </a:r>
            <a:r>
              <a:rPr lang="en-US" altLang="zh-CN" sz="1400" b="1" dirty="0"/>
              <a:t> - </a:t>
            </a:r>
            <a:r>
              <a:rPr lang="en-US" altLang="zh-CN" sz="1400" b="1" dirty="0" err="1"/>
              <a:t>Arize</a:t>
            </a:r>
            <a:r>
              <a:rPr lang="en-US" altLang="zh-CN" sz="1400" b="1" dirty="0"/>
              <a:t> AI </a:t>
            </a:r>
            <a:r>
              <a:rPr lang="en-US" altLang="zh-CN" sz="1400" dirty="0"/>
              <a:t>[https://</a:t>
            </a:r>
            <a:r>
              <a:rPr lang="en-US" altLang="zh-CN" sz="1400" dirty="0" err="1"/>
              <a:t>www.youtube.com</a:t>
            </a:r>
            <a:r>
              <a:rPr lang="en-US" altLang="zh-CN" sz="1400" dirty="0"/>
              <a:t>/</a:t>
            </a:r>
            <a:r>
              <a:rPr lang="en-US" altLang="zh-CN" sz="1400" dirty="0" err="1"/>
              <a:t>watch?v</a:t>
            </a:r>
            <a:r>
              <a:rPr lang="en-US" altLang="zh-CN" sz="1400" dirty="0"/>
              <a:t>=hlCxSqWS6Rw&amp;t=54s]</a:t>
            </a:r>
            <a:r>
              <a:rPr lang="en-GB" altLang="zh-CN" sz="1400" b="1" dirty="0"/>
              <a:t> </a:t>
            </a:r>
          </a:p>
          <a:p>
            <a:pPr>
              <a:buFont typeface="Akatab"/>
              <a:buChar char="●"/>
            </a:pPr>
            <a:r>
              <a:rPr lang="en-GB" altLang="zh-CN" sz="1400" b="1" dirty="0"/>
              <a:t>Language models can explain neurons in language models</a:t>
            </a:r>
          </a:p>
          <a:p>
            <a:pPr>
              <a:buFont typeface="Akatab"/>
              <a:buChar char="●"/>
            </a:pPr>
            <a:r>
              <a:rPr lang="en-GB" altLang="zh-CN" sz="1400" b="1" dirty="0"/>
              <a:t>Towards Monosemanticity: Decomposing Language Models With Dictionary Learning</a:t>
            </a:r>
            <a:endParaRPr lang="en-GB" altLang="zh-CN" sz="1400" dirty="0"/>
          </a:p>
          <a:p>
            <a:pPr>
              <a:buFont typeface="Akatab"/>
              <a:buChar char="●"/>
            </a:pPr>
            <a:endParaRPr lang="en-GB" altLang="zh-CN" sz="1400" dirty="0"/>
          </a:p>
          <a:p>
            <a:pPr>
              <a:buFont typeface="Akatab"/>
              <a:buChar char="●"/>
            </a:pPr>
            <a:endParaRPr lang="en-GB" altLang="zh-CN" sz="1400" dirty="0"/>
          </a:p>
          <a:p>
            <a:pPr>
              <a:buFont typeface="Akatab"/>
              <a:buChar char="●"/>
            </a:pPr>
            <a:endParaRPr lang="en-GB" altLang="zh-CN" sz="1400" dirty="0"/>
          </a:p>
        </p:txBody>
      </p:sp>
    </p:spTree>
    <p:extLst>
      <p:ext uri="{BB962C8B-B14F-4D97-AF65-F5344CB8AC3E}">
        <p14:creationId xmlns:p14="http://schemas.microsoft.com/office/powerpoint/2010/main" val="176491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0">
          <a:extLst>
            <a:ext uri="{FF2B5EF4-FFF2-40B4-BE49-F238E27FC236}">
              <a16:creationId xmlns:a16="http://schemas.microsoft.com/office/drawing/2014/main" id="{5EC29FD4-5FFF-2E38-BE40-8ADD3B19444D}"/>
            </a:ext>
          </a:extLst>
        </p:cNvPr>
        <p:cNvGrpSpPr/>
        <p:nvPr/>
      </p:nvGrpSpPr>
      <p:grpSpPr>
        <a:xfrm>
          <a:off x="0" y="0"/>
          <a:ext cx="0" cy="0"/>
          <a:chOff x="0" y="0"/>
          <a:chExt cx="0" cy="0"/>
        </a:xfrm>
      </p:grpSpPr>
      <p:sp>
        <p:nvSpPr>
          <p:cNvPr id="521" name="Google Shape;521;p52">
            <a:extLst>
              <a:ext uri="{FF2B5EF4-FFF2-40B4-BE49-F238E27FC236}">
                <a16:creationId xmlns:a16="http://schemas.microsoft.com/office/drawing/2014/main" id="{DF1F3914-6ED3-3AF1-0274-54AB29E5F2C6}"/>
              </a:ext>
            </a:extLst>
          </p:cNvPr>
          <p:cNvSpPr txBox="1">
            <a:spLocks noGrp="1"/>
          </p:cNvSpPr>
          <p:nvPr>
            <p:ph type="title"/>
          </p:nvPr>
        </p:nvSpPr>
        <p:spPr>
          <a:xfrm>
            <a:off x="3854900" y="2450375"/>
            <a:ext cx="3733800" cy="140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Discussion</a:t>
            </a:r>
            <a:endParaRPr dirty="0"/>
          </a:p>
        </p:txBody>
      </p:sp>
      <p:sp>
        <p:nvSpPr>
          <p:cNvPr id="523" name="Google Shape;523;p52">
            <a:extLst>
              <a:ext uri="{FF2B5EF4-FFF2-40B4-BE49-F238E27FC236}">
                <a16:creationId xmlns:a16="http://schemas.microsoft.com/office/drawing/2014/main" id="{D24982C9-F387-1455-CFEF-4D5538932750}"/>
              </a:ext>
            </a:extLst>
          </p:cNvPr>
          <p:cNvSpPr txBox="1">
            <a:spLocks noGrp="1"/>
          </p:cNvSpPr>
          <p:nvPr>
            <p:ph type="title" idx="2"/>
          </p:nvPr>
        </p:nvSpPr>
        <p:spPr>
          <a:xfrm>
            <a:off x="5121800" y="1643052"/>
            <a:ext cx="1200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grpSp>
        <p:nvGrpSpPr>
          <p:cNvPr id="524" name="Google Shape;524;p52">
            <a:extLst>
              <a:ext uri="{FF2B5EF4-FFF2-40B4-BE49-F238E27FC236}">
                <a16:creationId xmlns:a16="http://schemas.microsoft.com/office/drawing/2014/main" id="{9DB013F5-84BC-90BA-A858-183F80A4D385}"/>
              </a:ext>
            </a:extLst>
          </p:cNvPr>
          <p:cNvGrpSpPr/>
          <p:nvPr/>
        </p:nvGrpSpPr>
        <p:grpSpPr>
          <a:xfrm>
            <a:off x="181160" y="508623"/>
            <a:ext cx="8385900" cy="90900"/>
            <a:chOff x="160950" y="480600"/>
            <a:chExt cx="8385900" cy="90900"/>
          </a:xfrm>
        </p:grpSpPr>
        <p:cxnSp>
          <p:nvCxnSpPr>
            <p:cNvPr id="525" name="Google Shape;525;p52">
              <a:extLst>
                <a:ext uri="{FF2B5EF4-FFF2-40B4-BE49-F238E27FC236}">
                  <a16:creationId xmlns:a16="http://schemas.microsoft.com/office/drawing/2014/main" id="{F9A66E6B-2931-67FC-F175-DCC9EE663301}"/>
                </a:ext>
              </a:extLst>
            </p:cNvPr>
            <p:cNvCxnSpPr/>
            <p:nvPr/>
          </p:nvCxnSpPr>
          <p:spPr>
            <a:xfrm>
              <a:off x="160950" y="571500"/>
              <a:ext cx="8385900" cy="0"/>
            </a:xfrm>
            <a:prstGeom prst="straightConnector1">
              <a:avLst/>
            </a:prstGeom>
            <a:noFill/>
            <a:ln w="9525" cap="flat" cmpd="sng">
              <a:solidFill>
                <a:schemeClr val="lt1"/>
              </a:solidFill>
              <a:prstDash val="solid"/>
              <a:round/>
              <a:headEnd type="none" w="med" len="med"/>
              <a:tailEnd type="none" w="med" len="med"/>
            </a:ln>
          </p:spPr>
        </p:cxnSp>
        <p:sp>
          <p:nvSpPr>
            <p:cNvPr id="526" name="Google Shape;526;p52">
              <a:extLst>
                <a:ext uri="{FF2B5EF4-FFF2-40B4-BE49-F238E27FC236}">
                  <a16:creationId xmlns:a16="http://schemas.microsoft.com/office/drawing/2014/main" id="{F7C9C7B4-501F-08A7-DA48-C6C4B93646C2}"/>
                </a:ext>
              </a:extLst>
            </p:cNvPr>
            <p:cNvSpPr/>
            <p:nvPr/>
          </p:nvSpPr>
          <p:spPr>
            <a:xfrm>
              <a:off x="8041650" y="480600"/>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52">
            <a:extLst>
              <a:ext uri="{FF2B5EF4-FFF2-40B4-BE49-F238E27FC236}">
                <a16:creationId xmlns:a16="http://schemas.microsoft.com/office/drawing/2014/main" id="{CFCD0EBA-6E9D-CB48-3940-814AD9081267}"/>
              </a:ext>
            </a:extLst>
          </p:cNvPr>
          <p:cNvGrpSpPr/>
          <p:nvPr/>
        </p:nvGrpSpPr>
        <p:grpSpPr>
          <a:xfrm>
            <a:off x="1113520" y="156298"/>
            <a:ext cx="90900" cy="3697200"/>
            <a:chOff x="1113520" y="156298"/>
            <a:chExt cx="90900" cy="3697200"/>
          </a:xfrm>
        </p:grpSpPr>
        <p:sp>
          <p:nvSpPr>
            <p:cNvPr id="528" name="Google Shape;528;p52">
              <a:extLst>
                <a:ext uri="{FF2B5EF4-FFF2-40B4-BE49-F238E27FC236}">
                  <a16:creationId xmlns:a16="http://schemas.microsoft.com/office/drawing/2014/main" id="{85EFAF77-4314-A30E-7B53-476388837A02}"/>
                </a:ext>
              </a:extLst>
            </p:cNvPr>
            <p:cNvSpPr/>
            <p:nvPr/>
          </p:nvSpPr>
          <p:spPr>
            <a:xfrm rot="-5400000">
              <a:off x="906370" y="3555448"/>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9" name="Google Shape;529;p52">
              <a:extLst>
                <a:ext uri="{FF2B5EF4-FFF2-40B4-BE49-F238E27FC236}">
                  <a16:creationId xmlns:a16="http://schemas.microsoft.com/office/drawing/2014/main" id="{0C5F090A-68CD-9BA8-ECEA-F5A35D793CDB}"/>
                </a:ext>
              </a:extLst>
            </p:cNvPr>
            <p:cNvCxnSpPr/>
            <p:nvPr/>
          </p:nvCxnSpPr>
          <p:spPr>
            <a:xfrm rot="10800000">
              <a:off x="1121185" y="156298"/>
              <a:ext cx="0" cy="3434700"/>
            </a:xfrm>
            <a:prstGeom prst="straightConnector1">
              <a:avLst/>
            </a:prstGeom>
            <a:noFill/>
            <a:ln w="9525" cap="flat" cmpd="sng">
              <a:solidFill>
                <a:schemeClr val="lt1"/>
              </a:solidFill>
              <a:prstDash val="solid"/>
              <a:round/>
              <a:headEnd type="none" w="med" len="med"/>
              <a:tailEnd type="none" w="med" len="med"/>
            </a:ln>
          </p:spPr>
        </p:cxnSp>
      </p:grpSp>
      <p:sp>
        <p:nvSpPr>
          <p:cNvPr id="3" name="副标题 2">
            <a:extLst>
              <a:ext uri="{FF2B5EF4-FFF2-40B4-BE49-F238E27FC236}">
                <a16:creationId xmlns:a16="http://schemas.microsoft.com/office/drawing/2014/main" id="{34994BF9-867F-1C7C-0CA5-5961857D8322}"/>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699630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8">
          <a:extLst>
            <a:ext uri="{FF2B5EF4-FFF2-40B4-BE49-F238E27FC236}">
              <a16:creationId xmlns:a16="http://schemas.microsoft.com/office/drawing/2014/main" id="{75CB70F3-035B-0563-931E-544936756792}"/>
            </a:ext>
          </a:extLst>
        </p:cNvPr>
        <p:cNvGrpSpPr/>
        <p:nvPr/>
      </p:nvGrpSpPr>
      <p:grpSpPr>
        <a:xfrm>
          <a:off x="0" y="0"/>
          <a:ext cx="0" cy="0"/>
          <a:chOff x="0" y="0"/>
          <a:chExt cx="0" cy="0"/>
        </a:xfrm>
      </p:grpSpPr>
      <p:sp>
        <p:nvSpPr>
          <p:cNvPr id="2" name="Google Shape;444;p45">
            <a:extLst>
              <a:ext uri="{FF2B5EF4-FFF2-40B4-BE49-F238E27FC236}">
                <a16:creationId xmlns:a16="http://schemas.microsoft.com/office/drawing/2014/main" id="{E63AB97B-6329-2BD5-5535-D6AA70A60B0C}"/>
              </a:ext>
            </a:extLst>
          </p:cNvPr>
          <p:cNvSpPr txBox="1">
            <a:spLocks/>
          </p:cNvSpPr>
          <p:nvPr/>
        </p:nvSpPr>
        <p:spPr>
          <a:xfrm>
            <a:off x="720000" y="118551"/>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200"/>
              <a:buFont typeface="Noto Serif Ethiopic"/>
              <a:buNone/>
              <a:defRPr sz="2400" b="0" i="0" u="none" strike="noStrike" cap="none">
                <a:solidFill>
                  <a:schemeClr val="dk1"/>
                </a:solidFill>
                <a:latin typeface="Noto Serif Ethiopic"/>
                <a:ea typeface="Noto Serif Ethiopic"/>
                <a:cs typeface="Noto Serif Ethiopic"/>
                <a:sym typeface="Noto Serif Ethiopic"/>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lgn="ctr"/>
            <a:r>
              <a:rPr lang="en-GB" sz="3600" dirty="0"/>
              <a:t>Discussion</a:t>
            </a:r>
          </a:p>
        </p:txBody>
      </p:sp>
      <p:sp>
        <p:nvSpPr>
          <p:cNvPr id="3" name="副标题 2">
            <a:extLst>
              <a:ext uri="{FF2B5EF4-FFF2-40B4-BE49-F238E27FC236}">
                <a16:creationId xmlns:a16="http://schemas.microsoft.com/office/drawing/2014/main" id="{7CF9EF97-C45F-A46F-0B1F-CDE7008F7A5C}"/>
              </a:ext>
            </a:extLst>
          </p:cNvPr>
          <p:cNvSpPr>
            <a:spLocks noGrp="1"/>
          </p:cNvSpPr>
          <p:nvPr>
            <p:ph type="subTitle" idx="1"/>
          </p:nvPr>
        </p:nvSpPr>
        <p:spPr>
          <a:xfrm>
            <a:off x="575733" y="1017725"/>
            <a:ext cx="7848267" cy="3564435"/>
          </a:xfrm>
        </p:spPr>
        <p:txBody>
          <a:bodyPr/>
          <a:lstStyle/>
          <a:p>
            <a:pPr>
              <a:buFont typeface="Akatab"/>
              <a:buChar char="●"/>
            </a:pPr>
            <a:endParaRPr lang="en-GB" altLang="zh-CN" sz="1400" dirty="0"/>
          </a:p>
          <a:p>
            <a:pPr>
              <a:buFont typeface="Akatab"/>
              <a:buChar char="●"/>
            </a:pPr>
            <a:endParaRPr lang="en-GB" altLang="zh-CN" sz="1400" dirty="0"/>
          </a:p>
          <a:p>
            <a:pPr>
              <a:buFont typeface="Akatab"/>
              <a:buChar char="●"/>
            </a:pPr>
            <a:endParaRPr lang="en-GB" altLang="zh-CN" sz="1400" dirty="0"/>
          </a:p>
        </p:txBody>
      </p:sp>
      <p:sp>
        <p:nvSpPr>
          <p:cNvPr id="10" name="Google Shape;451;p46">
            <a:extLst>
              <a:ext uri="{FF2B5EF4-FFF2-40B4-BE49-F238E27FC236}">
                <a16:creationId xmlns:a16="http://schemas.microsoft.com/office/drawing/2014/main" id="{911B4ABD-C930-CE16-FEFB-50AC643877E7}"/>
              </a:ext>
            </a:extLst>
          </p:cNvPr>
          <p:cNvSpPr txBox="1">
            <a:spLocks/>
          </p:cNvSpPr>
          <p:nvPr/>
        </p:nvSpPr>
        <p:spPr>
          <a:xfrm>
            <a:off x="503599" y="1450753"/>
            <a:ext cx="7992534" cy="40072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GB" altLang="zh-CN" sz="1600" dirty="0">
                <a:solidFill>
                  <a:schemeClr val="dk1"/>
                </a:solidFill>
                <a:latin typeface="Akatab"/>
                <a:ea typeface="Akatab"/>
                <a:cs typeface="Akatab"/>
                <a:sym typeface="Akatab"/>
              </a:rPr>
              <a:t>Questions </a:t>
            </a:r>
            <a:r>
              <a:rPr lang="en-GB" altLang="zh-CN" sz="1600" dirty="0"/>
              <a:t>for the Bills et al. (2023):</a:t>
            </a:r>
            <a:br>
              <a:rPr lang="en-GB" altLang="zh-CN" sz="1600" dirty="0">
                <a:solidFill>
                  <a:schemeClr val="dk1"/>
                </a:solidFill>
                <a:latin typeface="Akatab"/>
                <a:ea typeface="Akatab"/>
                <a:cs typeface="Akatab"/>
                <a:sym typeface="Akatab"/>
              </a:rPr>
            </a:br>
            <a:endParaRPr lang="en-GB" altLang="zh-CN" sz="1600" dirty="0">
              <a:solidFill>
                <a:schemeClr val="dk1"/>
              </a:solidFill>
              <a:latin typeface="Akatab"/>
              <a:ea typeface="Akatab"/>
              <a:cs typeface="Akatab"/>
              <a:sym typeface="Akatab"/>
            </a:endParaRPr>
          </a:p>
          <a:p>
            <a:r>
              <a:rPr lang="en-GB" altLang="zh-CN" sz="1600" dirty="0">
                <a:solidFill>
                  <a:schemeClr val="dk1"/>
                </a:solidFill>
                <a:latin typeface="Akatab"/>
                <a:ea typeface="Akatab"/>
                <a:cs typeface="Akatab"/>
                <a:sym typeface="Akatab"/>
              </a:rPr>
              <a:t>Can neurons identified as responsible for specific concepts in one model be reliably used to predict similar functionality in another model with a different architecture or training dataset?</a:t>
            </a:r>
          </a:p>
          <a:p>
            <a:endParaRPr lang="en-GB" altLang="zh-CN" sz="1600" dirty="0">
              <a:solidFill>
                <a:schemeClr val="dk1"/>
              </a:solidFill>
              <a:latin typeface="Akatab"/>
              <a:ea typeface="Akatab"/>
              <a:cs typeface="Akatab"/>
              <a:sym typeface="Akatab"/>
            </a:endParaRPr>
          </a:p>
          <a:p>
            <a:pPr marL="152400" indent="0">
              <a:buNone/>
            </a:pPr>
            <a:r>
              <a:rPr lang="en-GB" altLang="zh-CN" sz="1600" dirty="0">
                <a:solidFill>
                  <a:schemeClr val="dk1"/>
                </a:solidFill>
                <a:latin typeface="Akatab"/>
                <a:ea typeface="Akatab"/>
                <a:cs typeface="Akatab"/>
                <a:sym typeface="Akatab"/>
              </a:rPr>
              <a:t>Questions for </a:t>
            </a:r>
            <a:r>
              <a:rPr lang="en-GB" altLang="zh-CN" sz="1600" dirty="0"/>
              <a:t>the Bricken et al. (2023):</a:t>
            </a:r>
          </a:p>
          <a:p>
            <a:r>
              <a:rPr lang="en-GB" altLang="zh-CN" sz="1600" dirty="0"/>
              <a:t>How should the expansion factor (e.g., 1× to 256× as mentioned in the paper) be selected for feature decomposition to balance sparsity and information retention?</a:t>
            </a:r>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lvl="1" algn="l"/>
            <a:endParaRPr lang="en-GB" altLang="zh-CN" sz="1600" dirty="0"/>
          </a:p>
          <a:p>
            <a:pPr marL="152400" indent="0">
              <a:buNone/>
            </a:pPr>
            <a:endParaRPr lang="en-US" altLang="zh-CN" sz="1600" dirty="0"/>
          </a:p>
        </p:txBody>
      </p:sp>
    </p:spTree>
    <p:extLst>
      <p:ext uri="{BB962C8B-B14F-4D97-AF65-F5344CB8AC3E}">
        <p14:creationId xmlns:p14="http://schemas.microsoft.com/office/powerpoint/2010/main" val="2307743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 name="标题 4">
            <a:extLst>
              <a:ext uri="{FF2B5EF4-FFF2-40B4-BE49-F238E27FC236}">
                <a16:creationId xmlns:a16="http://schemas.microsoft.com/office/drawing/2014/main" id="{CB5ED18E-ED21-8B30-DDC9-3C5EBBA598CF}"/>
              </a:ext>
            </a:extLst>
          </p:cNvPr>
          <p:cNvSpPr>
            <a:spLocks noGrp="1"/>
          </p:cNvSpPr>
          <p:nvPr>
            <p:ph type="title"/>
          </p:nvPr>
        </p:nvSpPr>
        <p:spPr/>
        <p:txBody>
          <a:bodyPr/>
          <a:lstStyle/>
          <a:p>
            <a:endParaRPr lang="zh-CN" altLang="en-US"/>
          </a:p>
        </p:txBody>
      </p:sp>
      <p:sp>
        <p:nvSpPr>
          <p:cNvPr id="6" name="Google Shape;923;p74">
            <a:extLst>
              <a:ext uri="{FF2B5EF4-FFF2-40B4-BE49-F238E27FC236}">
                <a16:creationId xmlns:a16="http://schemas.microsoft.com/office/drawing/2014/main" id="{657020EA-8E23-262D-00BE-53E79BB88DD8}"/>
              </a:ext>
            </a:extLst>
          </p:cNvPr>
          <p:cNvSpPr txBox="1">
            <a:spLocks/>
          </p:cNvSpPr>
          <p:nvPr/>
        </p:nvSpPr>
        <p:spPr>
          <a:xfrm>
            <a:off x="2429988" y="1573950"/>
            <a:ext cx="4284000" cy="99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200"/>
              <a:buFont typeface="Noto Serif Ethiopic"/>
              <a:buNone/>
              <a:defRPr sz="2400" b="0" i="0" u="none" strike="noStrike" cap="none">
                <a:solidFill>
                  <a:schemeClr val="dk1"/>
                </a:solidFill>
                <a:latin typeface="Noto Serif Ethiopic"/>
                <a:ea typeface="Noto Serif Ethiopic"/>
                <a:cs typeface="Noto Serif Ethiopic"/>
                <a:sym typeface="Noto Serif Ethiopic"/>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lgn="ctr"/>
            <a:r>
              <a:rPr lang="en-GB" sz="4000" dirty="0"/>
              <a:t>Thanks!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584FE08F-E0B6-5804-0AC2-24891A93A0E5}"/>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10064A40-0D5A-C71D-0D93-B7A0C4F11243}"/>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Motivation</a:t>
            </a:r>
          </a:p>
        </p:txBody>
      </p:sp>
      <p:sp>
        <p:nvSpPr>
          <p:cNvPr id="2" name="Google Shape;451;p46">
            <a:extLst>
              <a:ext uri="{FF2B5EF4-FFF2-40B4-BE49-F238E27FC236}">
                <a16:creationId xmlns:a16="http://schemas.microsoft.com/office/drawing/2014/main" id="{2D2DED79-7F4C-2EBE-46D9-FF1D6D106692}"/>
              </a:ext>
            </a:extLst>
          </p:cNvPr>
          <p:cNvSpPr txBox="1">
            <a:spLocks/>
          </p:cNvSpPr>
          <p:nvPr/>
        </p:nvSpPr>
        <p:spPr>
          <a:xfrm>
            <a:off x="277906" y="82336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algn="l"/>
            <a:r>
              <a:rPr lang="en-GB" altLang="zh-CN" sz="1600" b="1" dirty="0"/>
              <a:t>Language models can explain neurons in language models</a:t>
            </a:r>
          </a:p>
          <a:p>
            <a:pPr algn="l"/>
            <a:endParaRPr lang="en-GB" altLang="zh-CN" sz="1600" b="1" dirty="0"/>
          </a:p>
          <a:p>
            <a:pPr lvl="1" algn="l"/>
            <a:r>
              <a:rPr lang="en-GB" altLang="zh-CN" sz="1600" dirty="0"/>
              <a:t>What patterns in text cause a neuron to activate?</a:t>
            </a:r>
          </a:p>
          <a:p>
            <a:pPr lvl="1" algn="l"/>
            <a:endParaRPr lang="en-GB" altLang="zh-CN" sz="1600" dirty="0"/>
          </a:p>
          <a:p>
            <a:pPr lvl="1" algn="l"/>
            <a:r>
              <a:rPr lang="en-GB" altLang="zh-CN" sz="1600" dirty="0"/>
              <a:t>Apply automation to the problem of scaling an interpretability technique to all the neurons</a:t>
            </a:r>
          </a:p>
          <a:p>
            <a:pPr lvl="1" algn="l"/>
            <a:endParaRPr lang="en-GB" altLang="zh-CN" sz="1600" dirty="0"/>
          </a:p>
          <a:p>
            <a:pPr lvl="1" algn="l"/>
            <a:r>
              <a:rPr lang="en-GB" altLang="zh-CN" sz="1600" dirty="0"/>
              <a:t>However, the typical neurons appeared quite polysemantic due to superposition.</a:t>
            </a:r>
          </a:p>
          <a:p>
            <a:endParaRPr lang="en-GB" altLang="zh-CN" sz="1600" b="1" dirty="0"/>
          </a:p>
          <a:p>
            <a:r>
              <a:rPr lang="en-GB" altLang="zh-CN" sz="1600" b="1" dirty="0"/>
              <a:t>Towards Monosemanticity: Decomposing Language Models With Dictionary Learning</a:t>
            </a:r>
          </a:p>
          <a:p>
            <a:endParaRPr lang="en-GB" altLang="zh-CN" sz="1600" dirty="0"/>
          </a:p>
          <a:p>
            <a:pPr lvl="1" algn="l"/>
            <a:r>
              <a:rPr lang="en-GB" altLang="zh-CN" sz="1600" dirty="0"/>
              <a:t>Understand superposition by decomposition</a:t>
            </a:r>
          </a:p>
          <a:p>
            <a:pPr lvl="1" algn="l"/>
            <a:endParaRPr lang="en-GB" altLang="zh-CN" sz="1600" dirty="0"/>
          </a:p>
          <a:p>
            <a:pPr lvl="1" algn="l"/>
            <a:r>
              <a:rPr lang="en-GB" altLang="zh-CN" sz="1600" dirty="0"/>
              <a:t>Finding basis vectors of neurons as features</a:t>
            </a:r>
          </a:p>
          <a:p>
            <a:endParaRPr lang="en-GB" altLang="zh-CN" sz="1600" dirty="0"/>
          </a:p>
          <a:p>
            <a:endParaRPr lang="en-GB" altLang="zh-CN" sz="1600" dirty="0"/>
          </a:p>
          <a:p>
            <a:endParaRPr lang="en-GB" altLang="zh-CN" sz="1800" dirty="0"/>
          </a:p>
          <a:p>
            <a:pPr>
              <a:spcBef>
                <a:spcPts val="1000"/>
              </a:spcBef>
            </a:pPr>
            <a:endParaRPr lang="en-US" altLang="zh-CN" sz="1800" b="1" dirty="0"/>
          </a:p>
        </p:txBody>
      </p:sp>
    </p:spTree>
    <p:extLst>
      <p:ext uri="{BB962C8B-B14F-4D97-AF65-F5344CB8AC3E}">
        <p14:creationId xmlns:p14="http://schemas.microsoft.com/office/powerpoint/2010/main" val="309101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7"/>
          <p:cNvSpPr txBox="1">
            <a:spLocks noGrp="1"/>
          </p:cNvSpPr>
          <p:nvPr>
            <p:ph type="title"/>
          </p:nvPr>
        </p:nvSpPr>
        <p:spPr>
          <a:xfrm>
            <a:off x="2352124" y="2350750"/>
            <a:ext cx="4628463" cy="13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Method &amp; Results</a:t>
            </a:r>
          </a:p>
        </p:txBody>
      </p:sp>
      <p:sp>
        <p:nvSpPr>
          <p:cNvPr id="459" name="Google Shape;459;p47"/>
          <p:cNvSpPr txBox="1">
            <a:spLocks noGrp="1"/>
          </p:cNvSpPr>
          <p:nvPr>
            <p:ph type="title" idx="2"/>
          </p:nvPr>
        </p:nvSpPr>
        <p:spPr>
          <a:xfrm>
            <a:off x="1152125" y="2350752"/>
            <a:ext cx="12000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grpSp>
        <p:nvGrpSpPr>
          <p:cNvPr id="461" name="Google Shape;461;p47"/>
          <p:cNvGrpSpPr/>
          <p:nvPr/>
        </p:nvGrpSpPr>
        <p:grpSpPr>
          <a:xfrm flipH="1">
            <a:off x="577491" y="508623"/>
            <a:ext cx="8385900" cy="90900"/>
            <a:chOff x="160950" y="480600"/>
            <a:chExt cx="8385900" cy="90900"/>
          </a:xfrm>
        </p:grpSpPr>
        <p:cxnSp>
          <p:nvCxnSpPr>
            <p:cNvPr id="462" name="Google Shape;462;p47"/>
            <p:cNvCxnSpPr/>
            <p:nvPr/>
          </p:nvCxnSpPr>
          <p:spPr>
            <a:xfrm>
              <a:off x="160950" y="571500"/>
              <a:ext cx="8385900" cy="0"/>
            </a:xfrm>
            <a:prstGeom prst="straightConnector1">
              <a:avLst/>
            </a:prstGeom>
            <a:noFill/>
            <a:ln w="9525" cap="flat" cmpd="sng">
              <a:solidFill>
                <a:schemeClr val="lt1"/>
              </a:solidFill>
              <a:prstDash val="solid"/>
              <a:round/>
              <a:headEnd type="none" w="med" len="med"/>
              <a:tailEnd type="none" w="med" len="med"/>
            </a:ln>
          </p:spPr>
        </p:cxnSp>
        <p:sp>
          <p:nvSpPr>
            <p:cNvPr id="463" name="Google Shape;463;p47"/>
            <p:cNvSpPr/>
            <p:nvPr/>
          </p:nvSpPr>
          <p:spPr>
            <a:xfrm>
              <a:off x="8041650" y="480600"/>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47"/>
          <p:cNvGrpSpPr/>
          <p:nvPr/>
        </p:nvGrpSpPr>
        <p:grpSpPr>
          <a:xfrm flipH="1">
            <a:off x="7988270" y="150698"/>
            <a:ext cx="90900" cy="4415700"/>
            <a:chOff x="1113520" y="-562202"/>
            <a:chExt cx="90900" cy="4415700"/>
          </a:xfrm>
        </p:grpSpPr>
        <p:sp>
          <p:nvSpPr>
            <p:cNvPr id="465" name="Google Shape;465;p47"/>
            <p:cNvSpPr/>
            <p:nvPr/>
          </p:nvSpPr>
          <p:spPr>
            <a:xfrm rot="-5400000">
              <a:off x="906370" y="3555448"/>
              <a:ext cx="505200" cy="9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6" name="Google Shape;466;p47"/>
            <p:cNvCxnSpPr/>
            <p:nvPr/>
          </p:nvCxnSpPr>
          <p:spPr>
            <a:xfrm rot="10800000">
              <a:off x="1121185" y="-562202"/>
              <a:ext cx="0" cy="4153200"/>
            </a:xfrm>
            <a:prstGeom prst="straightConnector1">
              <a:avLst/>
            </a:prstGeom>
            <a:noFill/>
            <a:ln w="9525" cap="flat" cmpd="sng">
              <a:solidFill>
                <a:schemeClr val="lt1"/>
              </a:solidFill>
              <a:prstDash val="solid"/>
              <a:round/>
              <a:headEnd type="none" w="med" len="med"/>
              <a:tailEnd type="none" w="med" len="med"/>
            </a:ln>
          </p:spPr>
        </p:cxnSp>
      </p:grpSp>
      <p:sp>
        <p:nvSpPr>
          <p:cNvPr id="3" name="副标题 2">
            <a:extLst>
              <a:ext uri="{FF2B5EF4-FFF2-40B4-BE49-F238E27FC236}">
                <a16:creationId xmlns:a16="http://schemas.microsoft.com/office/drawing/2014/main" id="{ADBA1F4F-49B9-3862-20D8-4CC1660DB84E}"/>
              </a:ext>
            </a:extLst>
          </p:cNvPr>
          <p:cNvSpPr>
            <a:spLocks noGrp="1"/>
          </p:cNvSpPr>
          <p:nvPr>
            <p:ph type="subTitle" idx="1"/>
          </p:nvPr>
        </p:nvSpPr>
        <p:spPr>
          <a:xfrm>
            <a:off x="2163400" y="3707433"/>
            <a:ext cx="5214081" cy="403800"/>
          </a:xfrm>
        </p:spPr>
        <p:txBody>
          <a:bodyPr/>
          <a:lstStyle/>
          <a:p>
            <a:r>
              <a:rPr lang="en-GB" altLang="zh-CN" sz="1400" b="1" i="1" dirty="0"/>
              <a:t>Language models can explain neurons in language models</a:t>
            </a:r>
          </a:p>
          <a:p>
            <a:endParaRPr lang="zh-CN" altLang="en-US"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6F17B9C3-2C00-E27F-33DF-51E2C041A801}"/>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281A579A-942E-09DF-482E-D7D7C03482B9}"/>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Method</a:t>
            </a:r>
          </a:p>
        </p:txBody>
      </p:sp>
      <mc:AlternateContent xmlns:mc="http://schemas.openxmlformats.org/markup-compatibility/2006" xmlns:a14="http://schemas.microsoft.com/office/drawing/2010/main">
        <mc:Choice Requires="a14">
          <p:sp>
            <p:nvSpPr>
              <p:cNvPr id="2" name="Google Shape;451;p46">
                <a:extLst>
                  <a:ext uri="{FF2B5EF4-FFF2-40B4-BE49-F238E27FC236}">
                    <a16:creationId xmlns:a16="http://schemas.microsoft.com/office/drawing/2014/main" id="{11196F90-791B-CCD9-9745-37EEA18068D1}"/>
                  </a:ext>
                </a:extLst>
              </p:cNvPr>
              <p:cNvSpPr txBox="1">
                <a:spLocks/>
              </p:cNvSpPr>
              <p:nvPr/>
            </p:nvSpPr>
            <p:spPr>
              <a:xfrm>
                <a:off x="286870" y="1016980"/>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b="1" dirty="0"/>
                  <a:t>Models</a:t>
                </a:r>
              </a:p>
              <a:p>
                <a:pPr lvl="1" algn="l"/>
                <a:r>
                  <a:rPr lang="en-GB" altLang="zh-CN" sz="1600" dirty="0"/>
                  <a:t>Subject model </a:t>
                </a:r>
                <a14:m>
                  <m:oMath xmlns:m="http://schemas.openxmlformats.org/officeDocument/2006/math">
                    <m:sSub>
                      <m:sSubPr>
                        <m:ctrlPr>
                          <a:rPr lang="en-GB" altLang="zh-CN" sz="1600" i="1" smtClean="0">
                            <a:latin typeface="Cambria Math" panose="02040503050406030204" pitchFamily="18" charset="0"/>
                          </a:rPr>
                        </m:ctrlPr>
                      </m:sSubPr>
                      <m:e>
                        <m:r>
                          <a:rPr lang="en-US" altLang="zh-CN" sz="1600" b="0" i="1" smtClean="0">
                            <a:latin typeface="Cambria Math" panose="02040503050406030204" pitchFamily="18" charset="0"/>
                          </a:rPr>
                          <m:t>𝑀</m:t>
                        </m:r>
                      </m:e>
                      <m:sub>
                        <m:r>
                          <a:rPr lang="en-US" altLang="zh-CN" sz="1600" b="0" i="1" smtClean="0">
                            <a:latin typeface="Cambria Math" panose="02040503050406030204" pitchFamily="18" charset="0"/>
                          </a:rPr>
                          <m:t>𝑠𝑢𝑏𝑗𝑒𝑐𝑡</m:t>
                        </m:r>
                      </m:sub>
                    </m:sSub>
                  </m:oMath>
                </a14:m>
                <a:r>
                  <a:rPr lang="en-GB" altLang="zh-CN" sz="1600" dirty="0"/>
                  <a:t>, to be interpreted.</a:t>
                </a:r>
              </a:p>
              <a:p>
                <a:pPr lvl="1" algn="l"/>
                <a:r>
                  <a:rPr lang="en-GB" altLang="zh-CN" sz="1600" dirty="0"/>
                  <a:t>Explainer model </a:t>
                </a:r>
                <a14:m>
                  <m:oMath xmlns:m="http://schemas.openxmlformats.org/officeDocument/2006/math">
                    <m:sSub>
                      <m:sSubPr>
                        <m:ctrlPr>
                          <a:rPr lang="en-GB" altLang="zh-CN" sz="1600" i="1" smtClean="0">
                            <a:latin typeface="Cambria Math" panose="02040503050406030204" pitchFamily="18" charset="0"/>
                          </a:rPr>
                        </m:ctrlPr>
                      </m:sSubPr>
                      <m:e>
                        <m:r>
                          <a:rPr lang="en-US" altLang="zh-CN" sz="1600" b="0" i="1" smtClean="0">
                            <a:latin typeface="Cambria Math" panose="02040503050406030204" pitchFamily="18" charset="0"/>
                          </a:rPr>
                          <m:t>𝑀</m:t>
                        </m:r>
                      </m:e>
                      <m:sub>
                        <m:r>
                          <a:rPr lang="en-US" altLang="zh-CN" sz="1600" b="0" i="1" smtClean="0">
                            <a:latin typeface="Cambria Math" panose="02040503050406030204" pitchFamily="18" charset="0"/>
                          </a:rPr>
                          <m:t>𝑒𝑥𝑝𝑙𝑎𝑖𝑛𝑒𝑟</m:t>
                        </m:r>
                      </m:sub>
                    </m:sSub>
                    <m:r>
                      <a:rPr lang="en-US" altLang="zh-CN" sz="1600" b="0" i="1" smtClean="0">
                        <a:latin typeface="Cambria Math" panose="02040503050406030204" pitchFamily="18" charset="0"/>
                      </a:rPr>
                      <m:t> </m:t>
                    </m:r>
                  </m:oMath>
                </a14:m>
                <a:r>
                  <a:rPr lang="en-GB" altLang="zh-CN" sz="1600" dirty="0"/>
                  <a:t>, to come up with hypotheses and explanations.</a:t>
                </a:r>
              </a:p>
              <a:p>
                <a:pPr lvl="1" algn="l"/>
                <a:r>
                  <a:rPr lang="en-GB" altLang="zh-CN" sz="1600" dirty="0"/>
                  <a:t>Simulator model </a:t>
                </a:r>
                <a14:m>
                  <m:oMath xmlns:m="http://schemas.openxmlformats.org/officeDocument/2006/math">
                    <m:sSub>
                      <m:sSubPr>
                        <m:ctrlPr>
                          <a:rPr lang="en-GB" altLang="zh-CN" sz="1600" i="1" smtClean="0">
                            <a:latin typeface="Cambria Math" panose="02040503050406030204" pitchFamily="18" charset="0"/>
                          </a:rPr>
                        </m:ctrlPr>
                      </m:sSubPr>
                      <m:e>
                        <m:r>
                          <a:rPr lang="en-US" altLang="zh-CN" sz="1600" b="0" i="1" smtClean="0">
                            <a:latin typeface="Cambria Math" panose="02040503050406030204" pitchFamily="18" charset="0"/>
                          </a:rPr>
                          <m:t>𝑀</m:t>
                        </m:r>
                      </m:e>
                      <m:sub>
                        <m:r>
                          <a:rPr lang="en-US" altLang="zh-CN" sz="1600" b="0" i="1" smtClean="0">
                            <a:latin typeface="Cambria Math" panose="02040503050406030204" pitchFamily="18" charset="0"/>
                          </a:rPr>
                          <m:t>𝑠𝑖𝑚𝑢𝑙𝑎𝑡𝑜𝑟</m:t>
                        </m:r>
                      </m:sub>
                    </m:sSub>
                    <m:r>
                      <a:rPr lang="en-US" altLang="zh-CN" sz="1600" b="0" i="1" smtClean="0">
                        <a:latin typeface="Cambria Math" panose="02040503050406030204" pitchFamily="18" charset="0"/>
                      </a:rPr>
                      <m:t> </m:t>
                    </m:r>
                  </m:oMath>
                </a14:m>
                <a:r>
                  <a:rPr lang="en-GB" altLang="zh-CN" sz="1600" dirty="0"/>
                  <a:t>, to predict activations based on the hypothesis.</a:t>
                </a:r>
              </a:p>
              <a:p>
                <a:endParaRPr lang="en-GB" altLang="zh-CN" sz="1600" b="1" dirty="0"/>
              </a:p>
              <a:p>
                <a:r>
                  <a:rPr lang="en-GB" altLang="zh-CN" sz="1600" b="1" dirty="0"/>
                  <a:t>Algorithm</a:t>
                </a:r>
              </a:p>
              <a:p>
                <a:endParaRPr lang="en-GB" altLang="zh-CN" sz="1600" dirty="0"/>
              </a:p>
              <a:p>
                <a:pPr lvl="1" algn="l"/>
                <a:r>
                  <a:rPr lang="en-GB" altLang="zh-CN" sz="1600" dirty="0"/>
                  <a:t>Explain the activations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 </m:t>
                    </m:r>
                  </m:oMath>
                </a14:m>
                <a:r>
                  <a:rPr lang="en-GB" altLang="zh-CN" sz="1600" dirty="0"/>
                  <a:t>of neuron from </a:t>
                </a:r>
                <a14:m>
                  <m:oMath xmlns:m="http://schemas.openxmlformats.org/officeDocument/2006/math">
                    <m:sSub>
                      <m:sSubPr>
                        <m:ctrlPr>
                          <a:rPr lang="en-GB" altLang="zh-CN" sz="1600" i="1" smtClean="0">
                            <a:latin typeface="Cambria Math" panose="02040503050406030204" pitchFamily="18" charset="0"/>
                          </a:rPr>
                        </m:ctrlPr>
                      </m:sSubPr>
                      <m:e>
                        <m:r>
                          <a:rPr lang="en-US" altLang="zh-CN" sz="1600" b="0" i="1" smtClean="0">
                            <a:latin typeface="Cambria Math" panose="02040503050406030204" pitchFamily="18" charset="0"/>
                          </a:rPr>
                          <m:t>𝑀</m:t>
                        </m:r>
                      </m:e>
                      <m:sub>
                        <m:r>
                          <a:rPr lang="en-US" altLang="zh-CN" sz="1600" b="0" i="1" smtClean="0">
                            <a:latin typeface="Cambria Math" panose="02040503050406030204" pitchFamily="18" charset="0"/>
                          </a:rPr>
                          <m:t>𝑠𝑢𝑏𝑗𝑒𝑐𝑡</m:t>
                        </m:r>
                      </m:sub>
                    </m:sSub>
                  </m:oMath>
                </a14:m>
                <a:r>
                  <a:rPr lang="en-GB" altLang="zh-CN" sz="1600" dirty="0"/>
                  <a:t>, using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b="0" i="1" smtClean="0">
                            <a:latin typeface="Cambria Math" panose="02040503050406030204" pitchFamily="18" charset="0"/>
                          </a:rPr>
                          <m:t>𝑒𝑥𝑝𝑙𝑎𝑖𝑛𝑒𝑟</m:t>
                        </m:r>
                      </m:sub>
                    </m:sSub>
                  </m:oMath>
                </a14:m>
                <a:r>
                  <a:rPr lang="en-GB" altLang="zh-CN" sz="1600" dirty="0"/>
                  <a:t>.</a:t>
                </a:r>
              </a:p>
              <a:p>
                <a:pPr lvl="2" algn="l"/>
                <a:endParaRPr lang="en-GB" altLang="zh-CN" sz="1600" dirty="0"/>
              </a:p>
              <a:p>
                <a:pPr lvl="1" algn="l"/>
                <a:r>
                  <a:rPr lang="en-GB" altLang="zh-CN" sz="1600" dirty="0"/>
                  <a:t>Simulate activations </a:t>
                </a:r>
                <a14:m>
                  <m:oMath xmlns:m="http://schemas.openxmlformats.org/officeDocument/2006/math">
                    <m:sSub>
                      <m:sSubPr>
                        <m:ctrlPr>
                          <a:rPr lang="en-GB" altLang="zh-CN" sz="160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oMath>
                </a14:m>
                <a:r>
                  <a:rPr lang="en-GB" altLang="zh-CN" sz="1600" dirty="0"/>
                  <a:t> using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b="0" i="1" smtClean="0">
                            <a:latin typeface="Cambria Math" panose="02040503050406030204" pitchFamily="18" charset="0"/>
                          </a:rPr>
                          <m:t>𝑒𝑥𝑝𝑙𝑎𝑖𝑛𝑒𝑟</m:t>
                        </m:r>
                      </m:sub>
                    </m:sSub>
                  </m:oMath>
                </a14:m>
                <a:r>
                  <a:rPr lang="en-GB" altLang="zh-CN" sz="1600" dirty="0"/>
                  <a:t>, conditioning on the explanation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𝐸</m:t>
                        </m:r>
                      </m:e>
                      <m:sub>
                        <m:r>
                          <a:rPr lang="en-US" altLang="zh-CN" sz="1600" i="1">
                            <a:latin typeface="Cambria Math" panose="02040503050406030204" pitchFamily="18" charset="0"/>
                          </a:rPr>
                          <m:t>𝑖</m:t>
                        </m:r>
                      </m:sub>
                    </m:sSub>
                  </m:oMath>
                </a14:m>
                <a:r>
                  <a:rPr lang="en-GB" altLang="zh-CN" sz="1600" dirty="0"/>
                  <a:t>, given on same text excerpts.</a:t>
                </a:r>
              </a:p>
              <a:p>
                <a:pPr lvl="1" algn="l"/>
                <a:endParaRPr lang="en-GB" altLang="zh-CN" sz="1600" dirty="0"/>
              </a:p>
              <a:p>
                <a:pPr lvl="1" algn="l"/>
                <a:r>
                  <a:rPr lang="en-GB" altLang="zh-CN" sz="1600" dirty="0"/>
                  <a:t>Score the explanation by comparing</a:t>
                </a:r>
                <a14:m>
                  <m:oMath xmlns:m="http://schemas.openxmlformats.org/officeDocument/2006/math">
                    <m:sSub>
                      <m:sSubPr>
                        <m:ctrlPr>
                          <a:rPr lang="en-GB" altLang="zh-CN" sz="1600" i="1">
                            <a:latin typeface="Cambria Math" panose="02040503050406030204" pitchFamily="18" charset="0"/>
                          </a:rPr>
                        </m:ctrlPr>
                      </m:sSubPr>
                      <m:e>
                        <m:r>
                          <a:rPr lang="en-US" altLang="zh-CN" sz="1600" b="0" i="1" smtClean="0">
                            <a:latin typeface="Cambria Math" panose="02040503050406030204" pitchFamily="18" charset="0"/>
                          </a:rPr>
                          <m:t> </m:t>
                        </m:r>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oMath>
                </a14:m>
                <a:r>
                  <a:rPr lang="en-GB" altLang="zh-CN" sz="1600" dirty="0"/>
                  <a:t> and</a:t>
                </a:r>
                <a14:m>
                  <m:oMath xmlns:m="http://schemas.openxmlformats.org/officeDocument/2006/math">
                    <m:r>
                      <a:rPr lang="en-US" altLang="zh-CN" sz="1600" b="0" i="0" smtClean="0">
                        <a:latin typeface="Cambria Math" panose="02040503050406030204" pitchFamily="18" charset="0"/>
                      </a:rPr>
                      <m:t> </m:t>
                    </m:r>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oMath>
                </a14:m>
                <a:r>
                  <a:rPr lang="en-US" altLang="zh-CN" sz="1600" dirty="0"/>
                  <a:t>.</a:t>
                </a:r>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mc:Choice>
        <mc:Fallback xmlns="">
          <p:sp>
            <p:nvSpPr>
              <p:cNvPr id="2" name="Google Shape;451;p46">
                <a:extLst>
                  <a:ext uri="{FF2B5EF4-FFF2-40B4-BE49-F238E27FC236}">
                    <a16:creationId xmlns:a16="http://schemas.microsoft.com/office/drawing/2014/main" id="{11196F90-791B-CCD9-9745-37EEA18068D1}"/>
                  </a:ext>
                </a:extLst>
              </p:cNvPr>
              <p:cNvSpPr txBox="1">
                <a:spLocks noRot="1" noChangeAspect="1" noMove="1" noResize="1" noEditPoints="1" noAdjustHandles="1" noChangeArrowheads="1" noChangeShapeType="1" noTextEdit="1"/>
              </p:cNvSpPr>
              <p:nvPr/>
            </p:nvSpPr>
            <p:spPr>
              <a:xfrm>
                <a:off x="286870" y="1016980"/>
                <a:ext cx="8570259" cy="3752065"/>
              </a:xfrm>
              <a:prstGeom prst="rect">
                <a:avLst/>
              </a:prstGeom>
              <a:blipFill>
                <a:blip r:embed="rId3"/>
                <a:stretch>
                  <a:fillRect r="-296"/>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33018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FB543AD5-91F0-2A90-2876-C8D573B269BB}"/>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AA2AC7BA-1189-A5E1-498A-D66E8B2CFB40}"/>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Al</a:t>
            </a:r>
            <a:r>
              <a:rPr lang="en-GB" altLang="zh-CN" sz="2400" dirty="0"/>
              <a:t>gorithm – Step 1: explain</a:t>
            </a:r>
            <a:endParaRPr lang="en-GB" altLang="zh-CN" sz="2400" dirty="0">
              <a:latin typeface="Noto Serif Ethiopic"/>
              <a:ea typeface="Noto Serif Ethiopic"/>
              <a:cs typeface="Noto Serif Ethiopic"/>
              <a:sym typeface="Noto Serif Ethiopic"/>
            </a:endParaRPr>
          </a:p>
        </p:txBody>
      </p:sp>
      <mc:AlternateContent xmlns:mc="http://schemas.openxmlformats.org/markup-compatibility/2006" xmlns:a14="http://schemas.microsoft.com/office/drawing/2010/main">
        <mc:Choice Requires="a14">
          <p:sp>
            <p:nvSpPr>
              <p:cNvPr id="2" name="Google Shape;451;p46">
                <a:extLst>
                  <a:ext uri="{FF2B5EF4-FFF2-40B4-BE49-F238E27FC236}">
                    <a16:creationId xmlns:a16="http://schemas.microsoft.com/office/drawing/2014/main" id="{921B3F46-C7EA-FCC5-DD01-2F6B5B09DB2E}"/>
                  </a:ext>
                </a:extLst>
              </p:cNvPr>
              <p:cNvSpPr txBox="1">
                <a:spLocks/>
              </p:cNvSpPr>
              <p:nvPr/>
            </p:nvSpPr>
            <p:spPr>
              <a:xfrm>
                <a:off x="277906" y="823365"/>
                <a:ext cx="8570259"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dirty="0"/>
                  <a:t>Explain the activations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 </m:t>
                    </m:r>
                  </m:oMath>
                </a14:m>
                <a:r>
                  <a:rPr lang="en-GB" altLang="zh-CN" sz="1600" dirty="0"/>
                  <a:t>of neuron from </a:t>
                </a:r>
                <a14:m>
                  <m:oMath xmlns:m="http://schemas.openxmlformats.org/officeDocument/2006/math">
                    <m:sSub>
                      <m:sSubPr>
                        <m:ctrlPr>
                          <a:rPr lang="en-GB" altLang="zh-CN" sz="1600" i="1" smtClean="0">
                            <a:latin typeface="Cambria Math" panose="02040503050406030204" pitchFamily="18" charset="0"/>
                          </a:rPr>
                        </m:ctrlPr>
                      </m:sSubPr>
                      <m:e>
                        <m:r>
                          <a:rPr lang="en-US" altLang="zh-CN" sz="1600" b="0" i="1" smtClean="0">
                            <a:latin typeface="Cambria Math" panose="02040503050406030204" pitchFamily="18" charset="0"/>
                          </a:rPr>
                          <m:t>𝑀</m:t>
                        </m:r>
                      </m:e>
                      <m:sub>
                        <m:r>
                          <a:rPr lang="en-US" altLang="zh-CN" sz="1600" b="0" i="1" smtClean="0">
                            <a:latin typeface="Cambria Math" panose="02040503050406030204" pitchFamily="18" charset="0"/>
                          </a:rPr>
                          <m:t>𝑠𝑢𝑏𝑗𝑒𝑐𝑡</m:t>
                        </m:r>
                      </m:sub>
                    </m:sSub>
                  </m:oMath>
                </a14:m>
                <a:r>
                  <a:rPr lang="en-GB" altLang="zh-CN" sz="1600" dirty="0"/>
                  <a:t>, using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b="0" i="1" smtClean="0">
                            <a:latin typeface="Cambria Math" panose="02040503050406030204" pitchFamily="18" charset="0"/>
                          </a:rPr>
                          <m:t>𝑒𝑥𝑝𝑙𝑎𝑖𝑛𝑒𝑟</m:t>
                        </m:r>
                      </m:sub>
                    </m:sSub>
                    <m:r>
                      <a:rPr lang="en-US" altLang="zh-CN" sz="1600" b="0" i="1" smtClean="0">
                        <a:latin typeface="Cambria Math" panose="02040503050406030204" pitchFamily="18" charset="0"/>
                      </a:rPr>
                      <m:t> </m:t>
                    </m:r>
                  </m:oMath>
                </a14:m>
                <a:endParaRPr lang="en-GB" altLang="zh-CN" dirty="0"/>
              </a:p>
              <a:p>
                <a:pPr lvl="1" algn="l"/>
                <a:r>
                  <a:rPr lang="en-GB" altLang="zh-CN" sz="1600" dirty="0"/>
                  <a:t>Given neuron id </a:t>
                </a:r>
                <a14:m>
                  <m:oMath xmlns:m="http://schemas.openxmlformats.org/officeDocument/2006/math">
                    <m:r>
                      <a:rPr lang="en-GB" altLang="zh-CN" sz="1600" dirty="0">
                        <a:latin typeface="Cambria Math" panose="02040503050406030204" pitchFamily="18" charset="0"/>
                      </a:rPr>
                      <m:t>𝑖</m:t>
                    </m:r>
                  </m:oMath>
                </a14:m>
                <a:r>
                  <a:rPr lang="en-GB" altLang="zh-CN" sz="1600" dirty="0"/>
                  <a:t> and its activation </a:t>
                </a:r>
                <a14:m>
                  <m:oMath xmlns:m="http://schemas.openxmlformats.org/officeDocument/2006/math">
                    <m:sSub>
                      <m:sSubPr>
                        <m:ctrlPr>
                          <a:rPr lang="en-GB" altLang="zh-CN" sz="1600" i="1">
                            <a:latin typeface="Cambria Math" panose="02040503050406030204" pitchFamily="18" charset="0"/>
                          </a:rPr>
                        </m:ctrlPr>
                      </m:sSubPr>
                      <m:e>
                        <m:r>
                          <a:rPr lang="en-US" altLang="zh-CN" sz="1600">
                            <a:latin typeface="Cambria Math" panose="02040503050406030204" pitchFamily="18" charset="0"/>
                          </a:rPr>
                          <m:t>𝐴</m:t>
                        </m:r>
                      </m:e>
                      <m:sub>
                        <m:r>
                          <a:rPr lang="en-US" altLang="zh-CN" sz="1600">
                            <a:latin typeface="Cambria Math" panose="02040503050406030204" pitchFamily="18" charset="0"/>
                          </a:rPr>
                          <m:t>𝑖</m:t>
                        </m:r>
                      </m:sub>
                    </m:sSub>
                  </m:oMath>
                </a14:m>
                <a:r>
                  <a:rPr lang="en-GB" altLang="zh-CN" sz="1600" dirty="0"/>
                  <a:t> on input text </a:t>
                </a:r>
                <a14:m>
                  <m:oMath xmlns:m="http://schemas.openxmlformats.org/officeDocument/2006/math">
                    <m:r>
                      <a:rPr lang="en-GB" altLang="zh-CN" sz="1600" dirty="0">
                        <a:latin typeface="Cambria Math" panose="02040503050406030204" pitchFamily="18" charset="0"/>
                      </a:rPr>
                      <m:t>𝑇</m:t>
                    </m:r>
                  </m:oMath>
                </a14:m>
                <a:r>
                  <a:rPr lang="en-GB" altLang="zh-CN" sz="1600" dirty="0"/>
                  <a:t>, </a:t>
                </a:r>
                <a14:m>
                  <m:oMath xmlns:m="http://schemas.openxmlformats.org/officeDocument/2006/math">
                    <m:sSub>
                      <m:sSubPr>
                        <m:ctrlPr>
                          <a:rPr lang="en-GB" altLang="zh-CN" sz="1600" i="1">
                            <a:latin typeface="Cambria Math" panose="02040503050406030204" pitchFamily="18" charset="0"/>
                          </a:rPr>
                        </m:ctrlPr>
                      </m:sSubPr>
                      <m:e>
                        <m:r>
                          <a:rPr lang="en-US" altLang="zh-CN" sz="1600">
                            <a:latin typeface="Cambria Math" panose="02040503050406030204" pitchFamily="18" charset="0"/>
                          </a:rPr>
                          <m:t>𝑀</m:t>
                        </m:r>
                      </m:e>
                      <m:sub>
                        <m:r>
                          <a:rPr lang="en-US" altLang="zh-CN" sz="1600">
                            <a:latin typeface="Cambria Math" panose="02040503050406030204" pitchFamily="18" charset="0"/>
                          </a:rPr>
                          <m:t>𝑒𝑥𝑝𝑙𝑎𝑖𝑛𝑒𝑟</m:t>
                        </m:r>
                      </m:sub>
                    </m:sSub>
                    <m:r>
                      <a:rPr lang="en-US" altLang="zh-CN" sz="1600">
                        <a:latin typeface="Cambria Math" panose="02040503050406030204" pitchFamily="18" charset="0"/>
                      </a:rPr>
                      <m:t> </m:t>
                    </m:r>
                  </m:oMath>
                </a14:m>
                <a:r>
                  <a:rPr lang="en-GB" altLang="zh-CN" sz="1600" dirty="0"/>
                  <a:t>gives an explanation </a:t>
                </a:r>
                <a14:m>
                  <m:oMath xmlns:m="http://schemas.openxmlformats.org/officeDocument/2006/math">
                    <m:sSub>
                      <m:sSubPr>
                        <m:ctrlPr>
                          <a:rPr lang="en-GB" altLang="zh-CN" sz="1600" i="1">
                            <a:latin typeface="Cambria Math" panose="02040503050406030204" pitchFamily="18" charset="0"/>
                          </a:rPr>
                        </m:ctrlPr>
                      </m:sSubPr>
                      <m:e>
                        <m:r>
                          <a:rPr lang="en-US" altLang="zh-CN" sz="1600">
                            <a:latin typeface="Cambria Math" panose="02040503050406030204" pitchFamily="18" charset="0"/>
                          </a:rPr>
                          <m:t>𝐸</m:t>
                        </m:r>
                      </m:e>
                      <m:sub>
                        <m:r>
                          <a:rPr lang="en-US" altLang="zh-CN" sz="1600">
                            <a:latin typeface="Cambria Math" panose="02040503050406030204" pitchFamily="18" charset="0"/>
                          </a:rPr>
                          <m:t>𝑖</m:t>
                        </m:r>
                      </m:sub>
                    </m:sSub>
                  </m:oMath>
                </a14:m>
                <a:r>
                  <a:rPr lang="en-GB" altLang="zh-CN" sz="1600" dirty="0"/>
                  <a:t> on a prompt</a:t>
                </a:r>
                <a:br>
                  <a:rPr lang="en-GB" altLang="zh-CN" sz="1600" dirty="0"/>
                </a:br>
                <a:endParaRPr lang="en-GB" altLang="zh-CN" sz="1600" dirty="0"/>
              </a:p>
              <a:p>
                <a:endParaRPr lang="en-GB" altLang="zh-CN" sz="1600" dirty="0"/>
              </a:p>
              <a:p>
                <a:endParaRPr lang="en-GB" altLang="zh-CN" sz="1600" dirty="0"/>
              </a:p>
              <a:p>
                <a:endParaRPr lang="en-GB" altLang="zh-CN" sz="1600" dirty="0"/>
              </a:p>
              <a:p>
                <a:endParaRPr lang="en-GB" altLang="zh-CN" sz="1600" dirty="0"/>
              </a:p>
              <a:p>
                <a:endParaRPr lang="en-GB"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mc:Choice>
        <mc:Fallback xmlns="">
          <p:sp>
            <p:nvSpPr>
              <p:cNvPr id="2" name="Google Shape;451;p46">
                <a:extLst>
                  <a:ext uri="{FF2B5EF4-FFF2-40B4-BE49-F238E27FC236}">
                    <a16:creationId xmlns:a16="http://schemas.microsoft.com/office/drawing/2014/main" id="{921B3F46-C7EA-FCC5-DD01-2F6B5B09DB2E}"/>
                  </a:ext>
                </a:extLst>
              </p:cNvPr>
              <p:cNvSpPr txBox="1">
                <a:spLocks noRot="1" noChangeAspect="1" noMove="1" noResize="1" noEditPoints="1" noAdjustHandles="1" noChangeArrowheads="1" noChangeShapeType="1" noTextEdit="1"/>
              </p:cNvSpPr>
              <p:nvPr/>
            </p:nvSpPr>
            <p:spPr>
              <a:xfrm>
                <a:off x="277906" y="823365"/>
                <a:ext cx="8570259" cy="3752065"/>
              </a:xfrm>
              <a:prstGeom prst="rect">
                <a:avLst/>
              </a:prstGeom>
              <a:blipFill>
                <a:blip r:embed="rId3"/>
                <a:stretch>
                  <a:fillRect/>
                </a:stretch>
              </a:blipFill>
              <a:ln>
                <a:noFill/>
              </a:ln>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5ED7BBCC-8CBC-2BE8-3563-BDA7256B9C8C}"/>
              </a:ext>
            </a:extLst>
          </p:cNvPr>
          <p:cNvPicPr>
            <a:picLocks noChangeAspect="1"/>
          </p:cNvPicPr>
          <p:nvPr/>
        </p:nvPicPr>
        <p:blipFill>
          <a:blip r:embed="rId4"/>
          <a:stretch>
            <a:fillRect/>
          </a:stretch>
        </p:blipFill>
        <p:spPr>
          <a:xfrm>
            <a:off x="446320" y="1918252"/>
            <a:ext cx="8251360" cy="2047461"/>
          </a:xfrm>
          <a:prstGeom prst="rect">
            <a:avLst/>
          </a:prstGeom>
        </p:spPr>
      </p:pic>
    </p:spTree>
    <p:extLst>
      <p:ext uri="{BB962C8B-B14F-4D97-AF65-F5344CB8AC3E}">
        <p14:creationId xmlns:p14="http://schemas.microsoft.com/office/powerpoint/2010/main" val="75268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FE200077-F3B1-03C7-B32C-3C80E8FB3006}"/>
            </a:ext>
          </a:extLst>
        </p:cNvPr>
        <p:cNvGrpSpPr/>
        <p:nvPr/>
      </p:nvGrpSpPr>
      <p:grpSpPr>
        <a:xfrm>
          <a:off x="0" y="0"/>
          <a:ext cx="0" cy="0"/>
          <a:chOff x="0" y="0"/>
          <a:chExt cx="0" cy="0"/>
        </a:xfrm>
      </p:grpSpPr>
      <p:sp>
        <p:nvSpPr>
          <p:cNvPr id="452" name="Google Shape;452;p46">
            <a:extLst>
              <a:ext uri="{FF2B5EF4-FFF2-40B4-BE49-F238E27FC236}">
                <a16:creationId xmlns:a16="http://schemas.microsoft.com/office/drawing/2014/main" id="{FE41023B-6C59-67A6-660D-09729F264C53}"/>
              </a:ext>
            </a:extLst>
          </p:cNvPr>
          <p:cNvSpPr txBox="1">
            <a:spLocks noGrp="1"/>
          </p:cNvSpPr>
          <p:nvPr>
            <p:ph type="title"/>
          </p:nvPr>
        </p:nvSpPr>
        <p:spPr>
          <a:xfrm>
            <a:off x="400248" y="37445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sz="2400" dirty="0">
                <a:latin typeface="Noto Serif Ethiopic"/>
                <a:ea typeface="Noto Serif Ethiopic"/>
                <a:cs typeface="Noto Serif Ethiopic"/>
                <a:sym typeface="Noto Serif Ethiopic"/>
              </a:rPr>
              <a:t>Al</a:t>
            </a:r>
            <a:r>
              <a:rPr lang="en-GB" altLang="zh-CN" sz="2400" dirty="0"/>
              <a:t>gorithm – Step 1: explain</a:t>
            </a:r>
            <a:endParaRPr lang="en-GB" altLang="zh-CN" sz="2400" dirty="0">
              <a:latin typeface="Noto Serif Ethiopic"/>
              <a:ea typeface="Noto Serif Ethiopic"/>
              <a:cs typeface="Noto Serif Ethiopic"/>
              <a:sym typeface="Noto Serif Ethiopic"/>
            </a:endParaRPr>
          </a:p>
        </p:txBody>
      </p:sp>
      <p:sp>
        <p:nvSpPr>
          <p:cNvPr id="2" name="Google Shape;451;p46">
            <a:extLst>
              <a:ext uri="{FF2B5EF4-FFF2-40B4-BE49-F238E27FC236}">
                <a16:creationId xmlns:a16="http://schemas.microsoft.com/office/drawing/2014/main" id="{AFE13543-1420-4FAA-3852-FDFF56241591}"/>
              </a:ext>
            </a:extLst>
          </p:cNvPr>
          <p:cNvSpPr txBox="1">
            <a:spLocks/>
          </p:cNvSpPr>
          <p:nvPr/>
        </p:nvSpPr>
        <p:spPr>
          <a:xfrm>
            <a:off x="277907" y="823365"/>
            <a:ext cx="4979894" cy="3752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r>
              <a:rPr lang="en-GB" altLang="zh-CN" sz="1600" dirty="0"/>
              <a:t>Activations are normalized to a </a:t>
            </a:r>
            <a:r>
              <a:rPr lang="en-GB" altLang="zh-CN" sz="1600" b="1" dirty="0"/>
              <a:t>0-10</a:t>
            </a:r>
            <a:r>
              <a:rPr lang="en-GB" altLang="zh-CN" sz="1600" dirty="0"/>
              <a:t> scale and discretized to integer values</a:t>
            </a:r>
          </a:p>
          <a:p>
            <a:pPr lvl="1" algn="l"/>
            <a:endParaRPr lang="en-GB" altLang="zh-CN" sz="1600" dirty="0"/>
          </a:p>
          <a:p>
            <a:pPr lvl="1" algn="l"/>
            <a:r>
              <a:rPr lang="en-GB" altLang="zh-CN" sz="1600" dirty="0"/>
              <a:t>negative activation values mapping to 0.</a:t>
            </a:r>
          </a:p>
          <a:p>
            <a:pPr lvl="1" algn="l"/>
            <a:endParaRPr lang="en-GB" altLang="zh-CN" sz="1600" dirty="0"/>
          </a:p>
          <a:p>
            <a:pPr lvl="1" algn="l"/>
            <a:r>
              <a:rPr lang="en-GB" altLang="zh-CN" sz="1600" dirty="0"/>
              <a:t>the maximum activation value ever observed for the neuron mapping to 10.</a:t>
            </a:r>
          </a:p>
          <a:p>
            <a:endParaRPr lang="en-GB" altLang="zh-CN" sz="1600" dirty="0"/>
          </a:p>
          <a:p>
            <a:endParaRPr lang="en-GB" altLang="zh-CN" sz="1600" dirty="0"/>
          </a:p>
          <a:p>
            <a:r>
              <a:rPr lang="en-GB" altLang="zh-CN" sz="1600" dirty="0"/>
              <a:t>[For sparse activations] repeat the token/activation pairs with non-zero activations after the full list of tokens, helping the model to focus on the relevant tokens. </a:t>
            </a:r>
          </a:p>
          <a:p>
            <a:pPr lvl="1" algn="l"/>
            <a:endParaRPr lang="en-US" altLang="zh-CN" sz="1600" dirty="0"/>
          </a:p>
          <a:p>
            <a:pPr lvl="1" algn="l"/>
            <a:endParaRPr lang="en-GB" altLang="zh-CN" sz="1600" dirty="0"/>
          </a:p>
          <a:p>
            <a:endParaRPr lang="en-GB" altLang="zh-CN" sz="1600" dirty="0"/>
          </a:p>
          <a:p>
            <a:endParaRPr lang="en-GB" altLang="zh-CN" sz="1600" dirty="0"/>
          </a:p>
          <a:p>
            <a:endParaRPr lang="en-GB" altLang="zh-CN" sz="1800" dirty="0"/>
          </a:p>
          <a:p>
            <a:pPr>
              <a:spcBef>
                <a:spcPts val="1000"/>
              </a:spcBef>
            </a:pPr>
            <a:endParaRPr lang="en-US" altLang="zh-CN" sz="1800" b="1" dirty="0"/>
          </a:p>
        </p:txBody>
      </p:sp>
      <p:pic>
        <p:nvPicPr>
          <p:cNvPr id="4" name="图片 3">
            <a:extLst>
              <a:ext uri="{FF2B5EF4-FFF2-40B4-BE49-F238E27FC236}">
                <a16:creationId xmlns:a16="http://schemas.microsoft.com/office/drawing/2014/main" id="{9A104B91-8A07-539D-E6E0-D853E5285285}"/>
              </a:ext>
            </a:extLst>
          </p:cNvPr>
          <p:cNvPicPr>
            <a:picLocks noChangeAspect="1"/>
          </p:cNvPicPr>
          <p:nvPr/>
        </p:nvPicPr>
        <p:blipFill>
          <a:blip r:embed="rId3"/>
          <a:stretch>
            <a:fillRect/>
          </a:stretch>
        </p:blipFill>
        <p:spPr>
          <a:xfrm>
            <a:off x="5759013" y="3012530"/>
            <a:ext cx="2816147" cy="1674466"/>
          </a:xfrm>
          <a:prstGeom prst="rect">
            <a:avLst/>
          </a:prstGeom>
        </p:spPr>
      </p:pic>
      <p:pic>
        <p:nvPicPr>
          <p:cNvPr id="5" name="图片 4">
            <a:extLst>
              <a:ext uri="{FF2B5EF4-FFF2-40B4-BE49-F238E27FC236}">
                <a16:creationId xmlns:a16="http://schemas.microsoft.com/office/drawing/2014/main" id="{5239D597-B0E9-8940-AF25-89E61918BEB8}"/>
              </a:ext>
            </a:extLst>
          </p:cNvPr>
          <p:cNvPicPr>
            <a:picLocks noChangeAspect="1"/>
          </p:cNvPicPr>
          <p:nvPr/>
        </p:nvPicPr>
        <p:blipFill>
          <a:blip r:embed="rId4"/>
          <a:stretch>
            <a:fillRect/>
          </a:stretch>
        </p:blipFill>
        <p:spPr>
          <a:xfrm>
            <a:off x="6620434" y="568070"/>
            <a:ext cx="1093303" cy="2444460"/>
          </a:xfrm>
          <a:prstGeom prst="rect">
            <a:avLst/>
          </a:prstGeom>
        </p:spPr>
      </p:pic>
    </p:spTree>
    <p:extLst>
      <p:ext uri="{BB962C8B-B14F-4D97-AF65-F5344CB8AC3E}">
        <p14:creationId xmlns:p14="http://schemas.microsoft.com/office/powerpoint/2010/main" val="3691260834"/>
      </p:ext>
    </p:extLst>
  </p:cSld>
  <p:clrMapOvr>
    <a:masterClrMapping/>
  </p:clrMapOvr>
</p:sld>
</file>

<file path=ppt/theme/theme1.xml><?xml version="1.0" encoding="utf-8"?>
<a:theme xmlns:a="http://schemas.openxmlformats.org/drawingml/2006/main" name="Executive Summary of Marketing Plan by Slidesgo">
  <a:themeElements>
    <a:clrScheme name="Simple Light">
      <a:dk1>
        <a:srgbClr val="586847"/>
      </a:dk1>
      <a:lt1>
        <a:srgbClr val="FCFCFC"/>
      </a:lt1>
      <a:dk2>
        <a:srgbClr val="F3ECE6"/>
      </a:dk2>
      <a:lt2>
        <a:srgbClr val="B4ACA2"/>
      </a:lt2>
      <a:accent1>
        <a:srgbClr val="475735"/>
      </a:accent1>
      <a:accent2>
        <a:srgbClr val="303A24"/>
      </a:accent2>
      <a:accent3>
        <a:srgbClr val="FFFFFF"/>
      </a:accent3>
      <a:accent4>
        <a:srgbClr val="FFFFFF"/>
      </a:accent4>
      <a:accent5>
        <a:srgbClr val="FFFFFF"/>
      </a:accent5>
      <a:accent6>
        <a:srgbClr val="FFFFFF"/>
      </a:accent6>
      <a:hlink>
        <a:srgbClr val="5868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38D9E7E-5043-3D47-89D1-064F15C7200B}">
  <we:reference id="wa200005566" version="3.0.0.2" store="zh-CN" storeType="OMEX"/>
  <we:alternateReferences>
    <we:reference id="WA200005566" version="3.0.0.2"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7B84C40-907D-AE47-BC9D-AA5C04BFAC84}">
  <we:reference id="wa200000113" version="1.0.0.0" store="zh-CN" storeType="OMEX"/>
  <we:alternateReferences>
    <we:reference id="WA20000011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7061</TotalTime>
  <Words>5009</Words>
  <Application>Microsoft Macintosh PowerPoint</Application>
  <PresentationFormat>全屏显示(16:9)</PresentationFormat>
  <Paragraphs>634</Paragraphs>
  <Slides>44</Slides>
  <Notes>44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44</vt:i4>
      </vt:variant>
    </vt:vector>
  </HeadingPairs>
  <TitlesOfParts>
    <vt:vector size="53" baseType="lpstr">
      <vt:lpstr>Arial</vt:lpstr>
      <vt:lpstr>Helvetica</vt:lpstr>
      <vt:lpstr>.AppleSystemUIFont</vt:lpstr>
      <vt:lpstr>Cambria Math</vt:lpstr>
      <vt:lpstr>-apple-system</vt:lpstr>
      <vt:lpstr>Noto Serif Ethiopic</vt:lpstr>
      <vt:lpstr>Akatab</vt:lpstr>
      <vt:lpstr>Open Sans</vt:lpstr>
      <vt:lpstr>Executive Summary of Marketing Plan by Slidesgo</vt:lpstr>
      <vt:lpstr>Language models can explain neurons in language models  Towards Monosemanticity: Decomposing Language Models With Dictionary Learning  Dictionary Learning I</vt:lpstr>
      <vt:lpstr>01</vt:lpstr>
      <vt:lpstr>Motivation</vt:lpstr>
      <vt:lpstr>Dictionary Learning</vt:lpstr>
      <vt:lpstr>Motivation</vt:lpstr>
      <vt:lpstr>Method &amp; Results</vt:lpstr>
      <vt:lpstr>Method</vt:lpstr>
      <vt:lpstr>Algorithm – Step 1: explain</vt:lpstr>
      <vt:lpstr>Algorithm – Step 1: explain</vt:lpstr>
      <vt:lpstr>Algorithm – Step 2: simulate</vt:lpstr>
      <vt:lpstr>Algorithm – Step 2: simulate</vt:lpstr>
      <vt:lpstr>Algorithm – Step 3: score</vt:lpstr>
      <vt:lpstr>Experiment</vt:lpstr>
      <vt:lpstr>Results: Correlation scoring </vt:lpstr>
      <vt:lpstr>Results: Human scoring </vt:lpstr>
      <vt:lpstr>PowerPoint 演示文稿</vt:lpstr>
      <vt:lpstr>Attack on superposition - Direction Finding </vt:lpstr>
      <vt:lpstr>Method &amp; Results</vt:lpstr>
      <vt:lpstr>Superposition Hypothesis </vt:lpstr>
      <vt:lpstr>Decomposition: sparse dictionary learning</vt:lpstr>
      <vt:lpstr>Methods: Set up</vt:lpstr>
      <vt:lpstr>Methods: Set up</vt:lpstr>
      <vt:lpstr>Methods: Set up</vt:lpstr>
      <vt:lpstr>Methods: Algorithm</vt:lpstr>
      <vt:lpstr>Methods: Algorithm</vt:lpstr>
      <vt:lpstr>Results: Dictionary learning does work</vt:lpstr>
      <vt:lpstr>Results: Individual Features</vt:lpstr>
      <vt:lpstr>Results: Individual Features – Arabic Scripts</vt:lpstr>
      <vt:lpstr>Results: Individual Features – Arabic Scripts</vt:lpstr>
      <vt:lpstr>Results: Individual Features – Arabic Scripts</vt:lpstr>
      <vt:lpstr>Results: Individual Features – Arabic Scripts</vt:lpstr>
      <vt:lpstr>Results: Individual Features – HTML</vt:lpstr>
      <vt:lpstr>Results: Individual Features – HTML</vt:lpstr>
      <vt:lpstr>Results: Individual Features – HTML</vt:lpstr>
      <vt:lpstr>Results: General Features</vt:lpstr>
      <vt:lpstr>Results: General Features</vt:lpstr>
      <vt:lpstr>Results: General Features</vt:lpstr>
      <vt:lpstr>Results: General Features</vt:lpstr>
      <vt:lpstr>Results: Reconstruction Loss</vt:lpstr>
      <vt:lpstr>Sources</vt:lpstr>
      <vt:lpstr>Sources</vt:lpstr>
      <vt:lpstr>Discussion</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Yutong He</cp:lastModifiedBy>
  <cp:revision>15</cp:revision>
  <dcterms:modified xsi:type="dcterms:W3CDTF">2024-12-05T22:57:48Z</dcterms:modified>
</cp:coreProperties>
</file>