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9" r:id="rId3"/>
    <p:sldId id="261" r:id="rId4"/>
    <p:sldId id="263" r:id="rId5"/>
    <p:sldId id="264" r:id="rId6"/>
    <p:sldId id="276" r:id="rId7"/>
    <p:sldId id="277" r:id="rId8"/>
    <p:sldId id="278" r:id="rId9"/>
    <p:sldId id="265" r:id="rId10"/>
    <p:sldId id="266" r:id="rId11"/>
    <p:sldId id="279" r:id="rId12"/>
    <p:sldId id="267" r:id="rId13"/>
    <p:sldId id="268" r:id="rId14"/>
    <p:sldId id="280" r:id="rId15"/>
    <p:sldId id="281" r:id="rId16"/>
    <p:sldId id="282" r:id="rId17"/>
    <p:sldId id="283" r:id="rId18"/>
    <p:sldId id="284" r:id="rId19"/>
    <p:sldId id="286" r:id="rId20"/>
    <p:sldId id="288" r:id="rId21"/>
    <p:sldId id="289" r:id="rId22"/>
    <p:sldId id="290" r:id="rId23"/>
    <p:sldId id="291" r:id="rId24"/>
    <p:sldId id="292" r:id="rId25"/>
    <p:sldId id="293" r:id="rId26"/>
    <p:sldId id="295" r:id="rId27"/>
    <p:sldId id="296" r:id="rId28"/>
    <p:sldId id="297" r:id="rId29"/>
    <p:sldId id="298" r:id="rId30"/>
    <p:sldId id="299" r:id="rId31"/>
    <p:sldId id="300" r:id="rId32"/>
    <p:sldId id="301" r:id="rId33"/>
    <p:sldId id="302" r:id="rId34"/>
    <p:sldId id="303" r:id="rId35"/>
    <p:sldId id="304" r:id="rId36"/>
    <p:sldId id="273" r:id="rId37"/>
    <p:sldId id="305" r:id="rId38"/>
    <p:sldId id="306" r:id="rId39"/>
    <p:sldId id="307" r:id="rId40"/>
    <p:sldId id="308" r:id="rId41"/>
    <p:sldId id="309" r:id="rId42"/>
    <p:sldId id="310" r:id="rId43"/>
    <p:sldId id="271" r:id="rId44"/>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939834-BCBE-A849-8567-44F79FBC6874}">
          <p14:sldIdLst>
            <p14:sldId id="256"/>
            <p14:sldId id="259"/>
            <p14:sldId id="261"/>
            <p14:sldId id="263"/>
          </p14:sldIdLst>
        </p14:section>
        <p14:section name="Untitled Section" id="{8BF25D9C-6FC2-9A48-ABCB-5F84A083AE40}">
          <p14:sldIdLst>
            <p14:sldId id="264"/>
            <p14:sldId id="276"/>
            <p14:sldId id="277"/>
            <p14:sldId id="278"/>
          </p14:sldIdLst>
        </p14:section>
        <p14:section name="Untitled Section" id="{43D8FB6D-42A6-3B4B-AABB-1A0486B68488}">
          <p14:sldIdLst>
            <p14:sldId id="265"/>
          </p14:sldIdLst>
        </p14:section>
        <p14:section name="Untitled Section" id="{58683940-E2E3-D640-9944-4CE6F4EEDEAC}">
          <p14:sldIdLst>
            <p14:sldId id="266"/>
            <p14:sldId id="279"/>
          </p14:sldIdLst>
        </p14:section>
        <p14:section name="Untitled Section" id="{D6AC6F60-2B8C-8B4B-999B-D78012B373C7}">
          <p14:sldIdLst>
            <p14:sldId id="267"/>
            <p14:sldId id="268"/>
            <p14:sldId id="280"/>
            <p14:sldId id="281"/>
            <p14:sldId id="282"/>
            <p14:sldId id="283"/>
            <p14:sldId id="284"/>
            <p14:sldId id="286"/>
            <p14:sldId id="288"/>
            <p14:sldId id="289"/>
            <p14:sldId id="290"/>
            <p14:sldId id="291"/>
            <p14:sldId id="292"/>
            <p14:sldId id="293"/>
            <p14:sldId id="295"/>
            <p14:sldId id="296"/>
            <p14:sldId id="297"/>
            <p14:sldId id="298"/>
            <p14:sldId id="299"/>
            <p14:sldId id="300"/>
            <p14:sldId id="301"/>
            <p14:sldId id="302"/>
            <p14:sldId id="303"/>
            <p14:sldId id="304"/>
            <p14:sldId id="273"/>
            <p14:sldId id="305"/>
            <p14:sldId id="306"/>
            <p14:sldId id="307"/>
            <p14:sldId id="308"/>
            <p14:sldId id="309"/>
            <p14:sldId id="31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EB"/>
    <a:srgbClr val="CEFAEE"/>
    <a:srgbClr val="FBECD5"/>
    <a:srgbClr val="1EFF55"/>
    <a:srgbClr val="D2A9FD"/>
    <a:srgbClr val="E5F3D8"/>
    <a:srgbClr val="FFE7D3"/>
    <a:srgbClr val="FFF5D8"/>
    <a:srgbClr val="ECECF6"/>
    <a:srgbClr val="4D89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2"/>
    <p:restoredTop sz="94706"/>
  </p:normalViewPr>
  <p:slideViewPr>
    <p:cSldViewPr snapToGrid="0">
      <p:cViewPr varScale="1">
        <p:scale>
          <a:sx n="111" d="100"/>
          <a:sy n="111" d="100"/>
        </p:scale>
        <p:origin x="920" y="4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0903F-BD7F-4545-8A6B-CE66BA1A5EB6}" type="datetimeFigureOut">
              <a:rPr lang="en-CN" smtClean="0"/>
              <a:t>2024/11/15</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E4F66-4D95-2341-9989-9228E457843E}" type="slidenum">
              <a:rPr lang="en-CN" smtClean="0"/>
              <a:t>‹#›</a:t>
            </a:fld>
            <a:endParaRPr lang="en-CN"/>
          </a:p>
        </p:txBody>
      </p:sp>
    </p:spTree>
    <p:extLst>
      <p:ext uri="{BB962C8B-B14F-4D97-AF65-F5344CB8AC3E}">
        <p14:creationId xmlns:p14="http://schemas.microsoft.com/office/powerpoint/2010/main" val="260718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a:p>
        </p:txBody>
      </p:sp>
      <p:sp>
        <p:nvSpPr>
          <p:cNvPr id="4" name="Slide Number Placeholder 3"/>
          <p:cNvSpPr>
            <a:spLocks noGrp="1"/>
          </p:cNvSpPr>
          <p:nvPr>
            <p:ph type="sldNum" sz="quarter" idx="5"/>
          </p:nvPr>
        </p:nvSpPr>
        <p:spPr/>
        <p:txBody>
          <a:bodyPr/>
          <a:lstStyle/>
          <a:p>
            <a:fld id="{2DFE4F66-4D95-2341-9989-9228E457843E}" type="slidenum">
              <a:rPr lang="en-CN" smtClean="0"/>
              <a:t>1</a:t>
            </a:fld>
            <a:endParaRPr lang="en-CN"/>
          </a:p>
        </p:txBody>
      </p:sp>
    </p:spTree>
    <p:extLst>
      <p:ext uri="{BB962C8B-B14F-4D97-AF65-F5344CB8AC3E}">
        <p14:creationId xmlns:p14="http://schemas.microsoft.com/office/powerpoint/2010/main" val="298291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Helvetica" pitchFamily="2" charset="0"/>
              </a:rPr>
              <a:t>Figure 3: ROC curves of ACDC, SP and HISP identifying model components from previous work,</a:t>
            </a:r>
            <a:endParaRPr lang="en-US" dirty="0">
              <a:effectLst/>
              <a:latin typeface="Helvetica" pitchFamily="2" charset="0"/>
            </a:endParaRPr>
          </a:p>
          <a:p>
            <a:r>
              <a:rPr lang="en-US" i="1" dirty="0">
                <a:effectLst/>
                <a:latin typeface="Helvetica" pitchFamily="2" charset="0"/>
              </a:rPr>
              <a:t>across 5 circuits in transformers. The points on the plot are cases where SP and ACDC return</a:t>
            </a:r>
            <a:endParaRPr lang="en-US" dirty="0">
              <a:effectLst/>
              <a:latin typeface="Helvetica" pitchFamily="2" charset="0"/>
            </a:endParaRPr>
          </a:p>
          <a:p>
            <a:r>
              <a:rPr lang="en-US" i="1" dirty="0">
                <a:effectLst/>
                <a:latin typeface="Helvetica" pitchFamily="2" charset="0"/>
              </a:rPr>
              <a:t>subgraphs that are not on the Pareto frontier.</a:t>
            </a:r>
            <a:endParaRPr lang="en-US" dirty="0">
              <a:effectLst/>
              <a:latin typeface="Helvetica" pitchFamily="2" charset="0"/>
            </a:endParaRPr>
          </a:p>
          <a:p>
            <a:endParaRPr lang="en-CN" dirty="0"/>
          </a:p>
          <a:p>
            <a:endParaRPr lang="en-CN" dirty="0"/>
          </a:p>
        </p:txBody>
      </p:sp>
      <p:sp>
        <p:nvSpPr>
          <p:cNvPr id="4" name="Slide Number Placeholder 3"/>
          <p:cNvSpPr>
            <a:spLocks noGrp="1"/>
          </p:cNvSpPr>
          <p:nvPr>
            <p:ph type="sldNum" sz="quarter" idx="5"/>
          </p:nvPr>
        </p:nvSpPr>
        <p:spPr/>
        <p:txBody>
          <a:bodyPr/>
          <a:lstStyle/>
          <a:p>
            <a:fld id="{2DFE4F66-4D95-2341-9989-9228E457843E}" type="slidenum">
              <a:rPr lang="en-CN" smtClean="0"/>
              <a:t>35</a:t>
            </a:fld>
            <a:endParaRPr lang="en-CN"/>
          </a:p>
        </p:txBody>
      </p:sp>
    </p:spTree>
    <p:extLst>
      <p:ext uri="{BB962C8B-B14F-4D97-AF65-F5344CB8AC3E}">
        <p14:creationId xmlns:p14="http://schemas.microsoft.com/office/powerpoint/2010/main" val="348474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a:p>
        </p:txBody>
      </p:sp>
      <p:sp>
        <p:nvSpPr>
          <p:cNvPr id="4" name="Slide Number Placeholder 3"/>
          <p:cNvSpPr>
            <a:spLocks noGrp="1"/>
          </p:cNvSpPr>
          <p:nvPr>
            <p:ph type="sldNum" sz="quarter" idx="5"/>
          </p:nvPr>
        </p:nvSpPr>
        <p:spPr/>
        <p:txBody>
          <a:bodyPr/>
          <a:lstStyle/>
          <a:p>
            <a:fld id="{2DFE4F66-4D95-2341-9989-9228E457843E}" type="slidenum">
              <a:rPr lang="en-CN" smtClean="0"/>
              <a:t>36</a:t>
            </a:fld>
            <a:endParaRPr lang="en-CN"/>
          </a:p>
        </p:txBody>
      </p:sp>
    </p:spTree>
    <p:extLst>
      <p:ext uri="{BB962C8B-B14F-4D97-AF65-F5344CB8AC3E}">
        <p14:creationId xmlns:p14="http://schemas.microsoft.com/office/powerpoint/2010/main" val="4246372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a:p>
        </p:txBody>
      </p:sp>
      <p:sp>
        <p:nvSpPr>
          <p:cNvPr id="4" name="Slide Number Placeholder 3"/>
          <p:cNvSpPr>
            <a:spLocks noGrp="1"/>
          </p:cNvSpPr>
          <p:nvPr>
            <p:ph type="sldNum" sz="quarter" idx="5"/>
          </p:nvPr>
        </p:nvSpPr>
        <p:spPr/>
        <p:txBody>
          <a:bodyPr/>
          <a:lstStyle/>
          <a:p>
            <a:fld id="{2DFE4F66-4D95-2341-9989-9228E457843E}" type="slidenum">
              <a:rPr lang="en-CN" smtClean="0"/>
              <a:t>43</a:t>
            </a:fld>
            <a:endParaRPr lang="en-CN"/>
          </a:p>
        </p:txBody>
      </p:sp>
    </p:spTree>
    <p:extLst>
      <p:ext uri="{BB962C8B-B14F-4D97-AF65-F5344CB8AC3E}">
        <p14:creationId xmlns:p14="http://schemas.microsoft.com/office/powerpoint/2010/main" val="80927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a:p>
        </p:txBody>
      </p:sp>
      <p:sp>
        <p:nvSpPr>
          <p:cNvPr id="4" name="Slide Number Placeholder 3"/>
          <p:cNvSpPr>
            <a:spLocks noGrp="1"/>
          </p:cNvSpPr>
          <p:nvPr>
            <p:ph type="sldNum" sz="quarter" idx="5"/>
          </p:nvPr>
        </p:nvSpPr>
        <p:spPr/>
        <p:txBody>
          <a:bodyPr/>
          <a:lstStyle/>
          <a:p>
            <a:fld id="{2DFE4F66-4D95-2341-9989-9228E457843E}" type="slidenum">
              <a:rPr lang="en-CN" smtClean="0"/>
              <a:t>3</a:t>
            </a:fld>
            <a:endParaRPr lang="en-CN"/>
          </a:p>
        </p:txBody>
      </p:sp>
    </p:spTree>
    <p:extLst>
      <p:ext uri="{BB962C8B-B14F-4D97-AF65-F5344CB8AC3E}">
        <p14:creationId xmlns:p14="http://schemas.microsoft.com/office/powerpoint/2010/main" val="375793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a:p>
        </p:txBody>
      </p:sp>
      <p:sp>
        <p:nvSpPr>
          <p:cNvPr id="4" name="Slide Number Placeholder 3"/>
          <p:cNvSpPr>
            <a:spLocks noGrp="1"/>
          </p:cNvSpPr>
          <p:nvPr>
            <p:ph type="sldNum" sz="quarter" idx="5"/>
          </p:nvPr>
        </p:nvSpPr>
        <p:spPr/>
        <p:txBody>
          <a:bodyPr/>
          <a:lstStyle/>
          <a:p>
            <a:fld id="{2DFE4F66-4D95-2341-9989-9228E457843E}" type="slidenum">
              <a:rPr lang="en-CN" smtClean="0"/>
              <a:t>4</a:t>
            </a:fld>
            <a:endParaRPr lang="en-CN"/>
          </a:p>
        </p:txBody>
      </p:sp>
    </p:spTree>
    <p:extLst>
      <p:ext uri="{BB962C8B-B14F-4D97-AF65-F5344CB8AC3E}">
        <p14:creationId xmlns:p14="http://schemas.microsoft.com/office/powerpoint/2010/main" val="390509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2DFE4F66-4D95-2341-9989-9228E457843E}" type="slidenum">
              <a:rPr lang="en-CN" smtClean="0"/>
              <a:t>7</a:t>
            </a:fld>
            <a:endParaRPr lang="en-CN"/>
          </a:p>
        </p:txBody>
      </p:sp>
    </p:spTree>
    <p:extLst>
      <p:ext uri="{BB962C8B-B14F-4D97-AF65-F5344CB8AC3E}">
        <p14:creationId xmlns:p14="http://schemas.microsoft.com/office/powerpoint/2010/main" val="411276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2DFE4F66-4D95-2341-9989-9228E457843E}" type="slidenum">
              <a:rPr lang="en-CN" smtClean="0"/>
              <a:t>13</a:t>
            </a:fld>
            <a:endParaRPr lang="en-CN"/>
          </a:p>
        </p:txBody>
      </p:sp>
    </p:spTree>
    <p:extLst>
      <p:ext uri="{BB962C8B-B14F-4D97-AF65-F5344CB8AC3E}">
        <p14:creationId xmlns:p14="http://schemas.microsoft.com/office/powerpoint/2010/main" val="713942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Helvetica" pitchFamily="2" charset="0"/>
              </a:rPr>
              <a:t>to uncover the circuit starting at the logits and working back step-by-step</a:t>
            </a:r>
          </a:p>
          <a:p>
            <a:endParaRPr lang="en-CN" dirty="0"/>
          </a:p>
        </p:txBody>
      </p:sp>
      <p:sp>
        <p:nvSpPr>
          <p:cNvPr id="4" name="Slide Number Placeholder 3"/>
          <p:cNvSpPr>
            <a:spLocks noGrp="1"/>
          </p:cNvSpPr>
          <p:nvPr>
            <p:ph type="sldNum" sz="quarter" idx="5"/>
          </p:nvPr>
        </p:nvSpPr>
        <p:spPr/>
        <p:txBody>
          <a:bodyPr/>
          <a:lstStyle/>
          <a:p>
            <a:fld id="{2DFE4F66-4D95-2341-9989-9228E457843E}" type="slidenum">
              <a:rPr lang="en-CN" smtClean="0"/>
              <a:t>18</a:t>
            </a:fld>
            <a:endParaRPr lang="en-CN"/>
          </a:p>
        </p:txBody>
      </p:sp>
    </p:spTree>
    <p:extLst>
      <p:ext uri="{BB962C8B-B14F-4D97-AF65-F5344CB8AC3E}">
        <p14:creationId xmlns:p14="http://schemas.microsoft.com/office/powerpoint/2010/main" val="167631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2DFE4F66-4D95-2341-9989-9228E457843E}" type="slidenum">
              <a:rPr lang="en-CN" smtClean="0"/>
              <a:t>19</a:t>
            </a:fld>
            <a:endParaRPr lang="en-CN"/>
          </a:p>
        </p:txBody>
      </p:sp>
    </p:spTree>
    <p:extLst>
      <p:ext uri="{BB962C8B-B14F-4D97-AF65-F5344CB8AC3E}">
        <p14:creationId xmlns:p14="http://schemas.microsoft.com/office/powerpoint/2010/main" val="131178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2DFE4F66-4D95-2341-9989-9228E457843E}" type="slidenum">
              <a:rPr lang="en-CN" smtClean="0"/>
              <a:t>23</a:t>
            </a:fld>
            <a:endParaRPr lang="en-CN"/>
          </a:p>
        </p:txBody>
      </p:sp>
    </p:spTree>
    <p:extLst>
      <p:ext uri="{BB962C8B-B14F-4D97-AF65-F5344CB8AC3E}">
        <p14:creationId xmlns:p14="http://schemas.microsoft.com/office/powerpoint/2010/main" val="148093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CN" dirty="0"/>
              <a:t>wo ways through which S_inhigition head do it </a:t>
            </a:r>
          </a:p>
        </p:txBody>
      </p:sp>
      <p:sp>
        <p:nvSpPr>
          <p:cNvPr id="4" name="Slide Number Placeholder 3"/>
          <p:cNvSpPr>
            <a:spLocks noGrp="1"/>
          </p:cNvSpPr>
          <p:nvPr>
            <p:ph type="sldNum" sz="quarter" idx="5"/>
          </p:nvPr>
        </p:nvSpPr>
        <p:spPr/>
        <p:txBody>
          <a:bodyPr/>
          <a:lstStyle/>
          <a:p>
            <a:fld id="{2DFE4F66-4D95-2341-9989-9228E457843E}" type="slidenum">
              <a:rPr lang="en-CN" smtClean="0"/>
              <a:t>25</a:t>
            </a:fld>
            <a:endParaRPr lang="en-CN"/>
          </a:p>
        </p:txBody>
      </p:sp>
    </p:spTree>
    <p:extLst>
      <p:ext uri="{BB962C8B-B14F-4D97-AF65-F5344CB8AC3E}">
        <p14:creationId xmlns:p14="http://schemas.microsoft.com/office/powerpoint/2010/main" val="2388772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85B95-FD9F-9AF2-9F1D-09ED06B51607}"/>
              </a:ext>
            </a:extLst>
          </p:cNvPr>
          <p:cNvSpPr>
            <a:spLocks noGrp="1"/>
          </p:cNvSpPr>
          <p:nvPr>
            <p:ph type="title"/>
          </p:nvPr>
        </p:nvSpPr>
        <p:spPr>
          <a:xfrm>
            <a:off x="838200" y="0"/>
            <a:ext cx="10515600" cy="1325563"/>
          </a:xfrm>
        </p:spPr>
        <p:txBody>
          <a:bodyPr>
            <a:normAutofit/>
          </a:bodyPr>
          <a:lstStyle>
            <a:lvl1pPr>
              <a:defRPr sz="3600">
                <a:solidFill>
                  <a:schemeClr val="accent2">
                    <a:lumMod val="75000"/>
                  </a:schemeClr>
                </a:solidFill>
              </a:defRPr>
            </a:lvl1pPr>
          </a:lstStyle>
          <a:p>
            <a:r>
              <a:rPr lang="en-US" dirty="0"/>
              <a:t>Click to edit Master title style</a:t>
            </a:r>
            <a:endParaRPr lang="en-CN" dirty="0"/>
          </a:p>
        </p:txBody>
      </p:sp>
      <p:sp>
        <p:nvSpPr>
          <p:cNvPr id="3" name="Date Placeholder 2">
            <a:extLst>
              <a:ext uri="{FF2B5EF4-FFF2-40B4-BE49-F238E27FC236}">
                <a16:creationId xmlns:a16="http://schemas.microsoft.com/office/drawing/2014/main" id="{C18E7926-FD82-608D-CD9C-311D012BCF7C}"/>
              </a:ext>
            </a:extLst>
          </p:cNvPr>
          <p:cNvSpPr>
            <a:spLocks noGrp="1"/>
          </p:cNvSpPr>
          <p:nvPr>
            <p:ph type="dt" sz="half" idx="10"/>
          </p:nvPr>
        </p:nvSpPr>
        <p:spPr/>
        <p:txBody>
          <a:bodyPr/>
          <a:lstStyle/>
          <a:p>
            <a:fld id="{31F9E9E2-859A-5043-B005-513344FD4176}" type="datetime1">
              <a:rPr lang="en-US" smtClean="0"/>
              <a:t>11/15/24</a:t>
            </a:fld>
            <a:endParaRPr lang="en-CN"/>
          </a:p>
        </p:txBody>
      </p:sp>
      <p:sp>
        <p:nvSpPr>
          <p:cNvPr id="4" name="Footer Placeholder 3">
            <a:extLst>
              <a:ext uri="{FF2B5EF4-FFF2-40B4-BE49-F238E27FC236}">
                <a16:creationId xmlns:a16="http://schemas.microsoft.com/office/drawing/2014/main" id="{4CD9BD0D-5DB8-2A22-998D-631CADE23AE5}"/>
              </a:ext>
            </a:extLst>
          </p:cNvPr>
          <p:cNvSpPr>
            <a:spLocks noGrp="1"/>
          </p:cNvSpPr>
          <p:nvPr>
            <p:ph type="ftr" sz="quarter" idx="11"/>
          </p:nvPr>
        </p:nvSpPr>
        <p:spPr/>
        <p:txBody>
          <a:bodyPr/>
          <a:lstStyle/>
          <a:p>
            <a:r>
              <a:rPr lang="en-US" dirty="0"/>
              <a:t>transform circuit</a:t>
            </a:r>
            <a:endParaRPr lang="en-CN" dirty="0"/>
          </a:p>
        </p:txBody>
      </p:sp>
      <p:sp>
        <p:nvSpPr>
          <p:cNvPr id="5" name="Slide Number Placeholder 4">
            <a:extLst>
              <a:ext uri="{FF2B5EF4-FFF2-40B4-BE49-F238E27FC236}">
                <a16:creationId xmlns:a16="http://schemas.microsoft.com/office/drawing/2014/main" id="{4209607E-8252-EB52-6F97-53CDA0CAD572}"/>
              </a:ext>
            </a:extLst>
          </p:cNvPr>
          <p:cNvSpPr>
            <a:spLocks noGrp="1"/>
          </p:cNvSpPr>
          <p:nvPr>
            <p:ph type="sldNum" sz="quarter" idx="12"/>
          </p:nvPr>
        </p:nvSpPr>
        <p:spPr/>
        <p:txBody>
          <a:bodyPr/>
          <a:lstStyle/>
          <a:p>
            <a:fld id="{3FDE72A6-3D0B-EA49-B477-CEE2EA9AC328}" type="slidenum">
              <a:rPr lang="en-CN" smtClean="0"/>
              <a:t>‹#›</a:t>
            </a:fld>
            <a:endParaRPr lang="en-CN"/>
          </a:p>
        </p:txBody>
      </p:sp>
      <p:pic>
        <p:nvPicPr>
          <p:cNvPr id="7" name="Graphic 6" descr="Caret Right outline">
            <a:extLst>
              <a:ext uri="{FF2B5EF4-FFF2-40B4-BE49-F238E27FC236}">
                <a16:creationId xmlns:a16="http://schemas.microsoft.com/office/drawing/2014/main" id="{9EB35BCB-219D-BA10-9F31-1803F1D4ED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4745" y="351053"/>
            <a:ext cx="623455" cy="623455"/>
          </a:xfrm>
          <a:prstGeom prst="rect">
            <a:avLst/>
          </a:prstGeom>
        </p:spPr>
      </p:pic>
    </p:spTree>
    <p:extLst>
      <p:ext uri="{BB962C8B-B14F-4D97-AF65-F5344CB8AC3E}">
        <p14:creationId xmlns:p14="http://schemas.microsoft.com/office/powerpoint/2010/main" val="360576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AE58-2BAD-B377-096E-539F7FB238BF}"/>
              </a:ext>
            </a:extLst>
          </p:cNvPr>
          <p:cNvSpPr>
            <a:spLocks noGrp="1"/>
          </p:cNvSpPr>
          <p:nvPr>
            <p:ph type="title"/>
          </p:nvPr>
        </p:nvSpPr>
        <p:spPr>
          <a:ln>
            <a:noFill/>
          </a:ln>
        </p:spPr>
        <p:style>
          <a:lnRef idx="2">
            <a:schemeClr val="accent1"/>
          </a:lnRef>
          <a:fillRef idx="1">
            <a:schemeClr val="lt1"/>
          </a:fillRef>
          <a:effectRef idx="0">
            <a:schemeClr val="accent1"/>
          </a:effectRef>
          <a:fontRef idx="minor">
            <a:schemeClr val="dk1"/>
          </a:fontRef>
        </p:style>
        <p:txBody>
          <a:bodyPr/>
          <a:lstStyle>
            <a:lvl1pPr>
              <a:defRP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lvl1pPr>
          </a:lstStyle>
          <a:p>
            <a:r>
              <a:rPr lang="en-US" dirty="0"/>
              <a:t>Click to edit Master title style</a:t>
            </a:r>
            <a:endParaRPr lang="en-CN" dirty="0"/>
          </a:p>
        </p:txBody>
      </p:sp>
      <p:sp>
        <p:nvSpPr>
          <p:cNvPr id="3" name="Content Placeholder 2">
            <a:extLst>
              <a:ext uri="{FF2B5EF4-FFF2-40B4-BE49-F238E27FC236}">
                <a16:creationId xmlns:a16="http://schemas.microsoft.com/office/drawing/2014/main" id="{6CF03CC4-2137-ADF8-4E75-3E0EC09E0809}"/>
              </a:ext>
            </a:extLst>
          </p:cNvPr>
          <p:cNvSpPr>
            <a:spLocks noGrp="1"/>
          </p:cNvSpPr>
          <p:nvPr>
            <p:ph idx="1"/>
          </p:nvPr>
        </p:nvSpPr>
        <p:spPr>
          <a:ln>
            <a:noFill/>
          </a:ln>
        </p:spPr>
        <p:style>
          <a:lnRef idx="2">
            <a:schemeClr val="accent2"/>
          </a:lnRef>
          <a:fillRef idx="1">
            <a:schemeClr val="lt1"/>
          </a:fillRef>
          <a:effectRef idx="0">
            <a:schemeClr val="accent2"/>
          </a:effectRef>
          <a:fontRef idx="minor">
            <a:schemeClr val="dk1"/>
          </a:fontRef>
        </p:style>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N" dirty="0"/>
          </a:p>
        </p:txBody>
      </p:sp>
      <p:sp>
        <p:nvSpPr>
          <p:cNvPr id="4" name="Date Placeholder 3">
            <a:extLst>
              <a:ext uri="{FF2B5EF4-FFF2-40B4-BE49-F238E27FC236}">
                <a16:creationId xmlns:a16="http://schemas.microsoft.com/office/drawing/2014/main" id="{C3935C5E-3302-CAEC-67DC-916D139004D1}"/>
              </a:ext>
            </a:extLst>
          </p:cNvPr>
          <p:cNvSpPr>
            <a:spLocks noGrp="1"/>
          </p:cNvSpPr>
          <p:nvPr>
            <p:ph type="dt" sz="half" idx="10"/>
          </p:nvPr>
        </p:nvSpPr>
        <p:spPr/>
        <p:txBody>
          <a:bodyPr/>
          <a:lstStyle/>
          <a:p>
            <a:fld id="{7222E512-E0E5-0D4B-AC2A-FFB6405BC479}" type="datetime1">
              <a:rPr lang="en-US" smtClean="0"/>
              <a:t>11/15/24</a:t>
            </a:fld>
            <a:endParaRPr lang="en-CN"/>
          </a:p>
        </p:txBody>
      </p:sp>
      <p:sp>
        <p:nvSpPr>
          <p:cNvPr id="5" name="Footer Placeholder 4">
            <a:extLst>
              <a:ext uri="{FF2B5EF4-FFF2-40B4-BE49-F238E27FC236}">
                <a16:creationId xmlns:a16="http://schemas.microsoft.com/office/drawing/2014/main" id="{5B5958EB-0027-FE5F-E683-D7D412305836}"/>
              </a:ext>
            </a:extLst>
          </p:cNvPr>
          <p:cNvSpPr>
            <a:spLocks noGrp="1"/>
          </p:cNvSpPr>
          <p:nvPr>
            <p:ph type="ftr" sz="quarter" idx="11"/>
          </p:nvPr>
        </p:nvSpPr>
        <p:spPr/>
        <p:txBody>
          <a:bodyPr/>
          <a:lstStyle/>
          <a:p>
            <a:r>
              <a:rPr lang="en-US" dirty="0"/>
              <a:t>transform circuit</a:t>
            </a:r>
            <a:endParaRPr lang="en-CN" dirty="0"/>
          </a:p>
        </p:txBody>
      </p:sp>
      <p:sp>
        <p:nvSpPr>
          <p:cNvPr id="6" name="Slide Number Placeholder 5">
            <a:extLst>
              <a:ext uri="{FF2B5EF4-FFF2-40B4-BE49-F238E27FC236}">
                <a16:creationId xmlns:a16="http://schemas.microsoft.com/office/drawing/2014/main" id="{38E44D76-1787-41AA-DE8C-2136908F1D03}"/>
              </a:ext>
            </a:extLst>
          </p:cNvPr>
          <p:cNvSpPr>
            <a:spLocks noGrp="1"/>
          </p:cNvSpPr>
          <p:nvPr>
            <p:ph type="sldNum" sz="quarter" idx="12"/>
          </p:nvPr>
        </p:nvSpPr>
        <p:spPr/>
        <p:txBody>
          <a:bodyPr/>
          <a:lstStyle/>
          <a:p>
            <a:fld id="{3FDE72A6-3D0B-EA49-B477-CEE2EA9AC328}" type="slidenum">
              <a:rPr lang="en-CN" smtClean="0"/>
              <a:t>‹#›</a:t>
            </a:fld>
            <a:endParaRPr lang="en-CN"/>
          </a:p>
        </p:txBody>
      </p:sp>
      <p:pic>
        <p:nvPicPr>
          <p:cNvPr id="8" name="Graphic 7" descr="Caret Right with solid fill">
            <a:extLst>
              <a:ext uri="{FF2B5EF4-FFF2-40B4-BE49-F238E27FC236}">
                <a16:creationId xmlns:a16="http://schemas.microsoft.com/office/drawing/2014/main" id="{D6480165-5872-52C5-B426-EBF0E74E62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2880" y="570706"/>
            <a:ext cx="914400" cy="914400"/>
          </a:xfrm>
          <a:prstGeom prst="rect">
            <a:avLst/>
          </a:prstGeom>
        </p:spPr>
      </p:pic>
    </p:spTree>
    <p:extLst>
      <p:ext uri="{BB962C8B-B14F-4D97-AF65-F5344CB8AC3E}">
        <p14:creationId xmlns:p14="http://schemas.microsoft.com/office/powerpoint/2010/main" val="188804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E88C-1771-36ED-11F5-5893EE232E1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N" dirty="0"/>
          </a:p>
        </p:txBody>
      </p:sp>
      <p:sp>
        <p:nvSpPr>
          <p:cNvPr id="3" name="Subtitle 2">
            <a:extLst>
              <a:ext uri="{FF2B5EF4-FFF2-40B4-BE49-F238E27FC236}">
                <a16:creationId xmlns:a16="http://schemas.microsoft.com/office/drawing/2014/main" id="{1706AEF8-E2A3-C42F-97FE-65CE45D1C5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N" dirty="0"/>
          </a:p>
        </p:txBody>
      </p:sp>
      <p:sp>
        <p:nvSpPr>
          <p:cNvPr id="4" name="Date Placeholder 3">
            <a:extLst>
              <a:ext uri="{FF2B5EF4-FFF2-40B4-BE49-F238E27FC236}">
                <a16:creationId xmlns:a16="http://schemas.microsoft.com/office/drawing/2014/main" id="{475D8014-5724-DC7A-15C4-D2FD8FE84508}"/>
              </a:ext>
            </a:extLst>
          </p:cNvPr>
          <p:cNvSpPr>
            <a:spLocks noGrp="1"/>
          </p:cNvSpPr>
          <p:nvPr>
            <p:ph type="dt" sz="half" idx="10"/>
          </p:nvPr>
        </p:nvSpPr>
        <p:spPr/>
        <p:txBody>
          <a:bodyPr/>
          <a:lstStyle/>
          <a:p>
            <a:fld id="{24A5C632-0DB1-9841-9A64-B06C7A4EB173}" type="datetime1">
              <a:rPr lang="en-US" smtClean="0"/>
              <a:t>11/15/24</a:t>
            </a:fld>
            <a:endParaRPr lang="en-CN"/>
          </a:p>
        </p:txBody>
      </p:sp>
      <p:sp>
        <p:nvSpPr>
          <p:cNvPr id="5" name="Footer Placeholder 4">
            <a:extLst>
              <a:ext uri="{FF2B5EF4-FFF2-40B4-BE49-F238E27FC236}">
                <a16:creationId xmlns:a16="http://schemas.microsoft.com/office/drawing/2014/main" id="{08F2281D-A016-12B5-7A2D-75714F58FBDB}"/>
              </a:ext>
            </a:extLst>
          </p:cNvPr>
          <p:cNvSpPr>
            <a:spLocks noGrp="1"/>
          </p:cNvSpPr>
          <p:nvPr>
            <p:ph type="ftr" sz="quarter" idx="11"/>
          </p:nvPr>
        </p:nvSpPr>
        <p:spPr/>
        <p:txBody>
          <a:bodyPr/>
          <a:lstStyle/>
          <a:p>
            <a:r>
              <a:rPr lang="en-US" dirty="0"/>
              <a:t>transform circuit</a:t>
            </a:r>
            <a:endParaRPr lang="en-CN" dirty="0"/>
          </a:p>
        </p:txBody>
      </p:sp>
      <p:sp>
        <p:nvSpPr>
          <p:cNvPr id="6" name="Slide Number Placeholder 5">
            <a:extLst>
              <a:ext uri="{FF2B5EF4-FFF2-40B4-BE49-F238E27FC236}">
                <a16:creationId xmlns:a16="http://schemas.microsoft.com/office/drawing/2014/main" id="{BFECEBB0-51BB-54EE-62A7-EF38D09B3AA5}"/>
              </a:ext>
            </a:extLst>
          </p:cNvPr>
          <p:cNvSpPr>
            <a:spLocks noGrp="1"/>
          </p:cNvSpPr>
          <p:nvPr>
            <p:ph type="sldNum" sz="quarter" idx="12"/>
          </p:nvPr>
        </p:nvSpPr>
        <p:spPr/>
        <p:txBody>
          <a:bodyPr/>
          <a:lstStyle/>
          <a:p>
            <a:fld id="{3FDE72A6-3D0B-EA49-B477-CEE2EA9AC328}" type="slidenum">
              <a:rPr lang="en-CN" smtClean="0"/>
              <a:t>‹#›</a:t>
            </a:fld>
            <a:endParaRPr lang="en-CN"/>
          </a:p>
        </p:txBody>
      </p:sp>
      <p:sp>
        <p:nvSpPr>
          <p:cNvPr id="7" name="TextBox 6">
            <a:extLst>
              <a:ext uri="{FF2B5EF4-FFF2-40B4-BE49-F238E27FC236}">
                <a16:creationId xmlns:a16="http://schemas.microsoft.com/office/drawing/2014/main" id="{18EF76F6-3E9C-3324-5973-69FBAD9CDA05}"/>
              </a:ext>
            </a:extLst>
          </p:cNvPr>
          <p:cNvSpPr txBox="1"/>
          <p:nvPr userDrawn="1"/>
        </p:nvSpPr>
        <p:spPr>
          <a:xfrm>
            <a:off x="1214846" y="5760720"/>
            <a:ext cx="2216184" cy="369332"/>
          </a:xfrm>
          <a:prstGeom prst="rect">
            <a:avLst/>
          </a:prstGeom>
          <a:noFill/>
        </p:spPr>
        <p:txBody>
          <a:bodyPr wrap="none" rtlCol="0">
            <a:spAutoFit/>
          </a:bodyPr>
          <a:lstStyle/>
          <a:p>
            <a:r>
              <a:rPr lang="en-US" dirty="0"/>
              <a:t>P</a:t>
            </a:r>
            <a:r>
              <a:rPr lang="en-CN" dirty="0"/>
              <a:t>resenter: Weiguo Li</a:t>
            </a:r>
          </a:p>
        </p:txBody>
      </p:sp>
    </p:spTree>
    <p:extLst>
      <p:ext uri="{BB962C8B-B14F-4D97-AF65-F5344CB8AC3E}">
        <p14:creationId xmlns:p14="http://schemas.microsoft.com/office/powerpoint/2010/main" val="421896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EFED8-913B-23A8-D99D-651083CB8964}"/>
              </a:ext>
            </a:extLst>
          </p:cNvPr>
          <p:cNvSpPr>
            <a:spLocks noGrp="1"/>
          </p:cNvSpPr>
          <p:nvPr>
            <p:ph type="dt" sz="half" idx="10"/>
          </p:nvPr>
        </p:nvSpPr>
        <p:spPr/>
        <p:txBody>
          <a:bodyPr/>
          <a:lstStyle/>
          <a:p>
            <a:fld id="{3F80C61B-0B8F-A04D-A4F7-AFFE92155E95}" type="datetime1">
              <a:rPr lang="en-US" smtClean="0"/>
              <a:t>11/15/24</a:t>
            </a:fld>
            <a:endParaRPr lang="en-CN"/>
          </a:p>
        </p:txBody>
      </p:sp>
      <p:sp>
        <p:nvSpPr>
          <p:cNvPr id="3" name="Footer Placeholder 2">
            <a:extLst>
              <a:ext uri="{FF2B5EF4-FFF2-40B4-BE49-F238E27FC236}">
                <a16:creationId xmlns:a16="http://schemas.microsoft.com/office/drawing/2014/main" id="{AC8B5EF7-0078-5F5C-B6C7-C5FC056D7D01}"/>
              </a:ext>
            </a:extLst>
          </p:cNvPr>
          <p:cNvSpPr>
            <a:spLocks noGrp="1"/>
          </p:cNvSpPr>
          <p:nvPr>
            <p:ph type="ftr" sz="quarter" idx="11"/>
          </p:nvPr>
        </p:nvSpPr>
        <p:spPr/>
        <p:txBody>
          <a:bodyPr/>
          <a:lstStyle/>
          <a:p>
            <a:r>
              <a:rPr lang="en-US" dirty="0"/>
              <a:t>transform circuit</a:t>
            </a:r>
            <a:endParaRPr lang="en-CN" dirty="0"/>
          </a:p>
        </p:txBody>
      </p:sp>
      <p:sp>
        <p:nvSpPr>
          <p:cNvPr id="4" name="Slide Number Placeholder 3">
            <a:extLst>
              <a:ext uri="{FF2B5EF4-FFF2-40B4-BE49-F238E27FC236}">
                <a16:creationId xmlns:a16="http://schemas.microsoft.com/office/drawing/2014/main" id="{1DA68312-E7A4-3B8F-58A7-DF25ED2048E6}"/>
              </a:ext>
            </a:extLst>
          </p:cNvPr>
          <p:cNvSpPr>
            <a:spLocks noGrp="1"/>
          </p:cNvSpPr>
          <p:nvPr>
            <p:ph type="sldNum" sz="quarter" idx="12"/>
          </p:nvPr>
        </p:nvSpPr>
        <p:spPr/>
        <p:txBody>
          <a:bodyPr/>
          <a:lstStyle/>
          <a:p>
            <a:fld id="{3FDE72A6-3D0B-EA49-B477-CEE2EA9AC328}" type="slidenum">
              <a:rPr lang="en-CN" smtClean="0"/>
              <a:t>‹#›</a:t>
            </a:fld>
            <a:endParaRPr lang="en-CN"/>
          </a:p>
        </p:txBody>
      </p:sp>
    </p:spTree>
    <p:extLst>
      <p:ext uri="{BB962C8B-B14F-4D97-AF65-F5344CB8AC3E}">
        <p14:creationId xmlns:p14="http://schemas.microsoft.com/office/powerpoint/2010/main" val="57936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DED8-8930-1D06-2051-764E4AFFB535}"/>
              </a:ext>
            </a:extLst>
          </p:cNvPr>
          <p:cNvSpPr>
            <a:spLocks noGrp="1"/>
          </p:cNvSpPr>
          <p:nvPr>
            <p:ph type="title"/>
          </p:nvPr>
        </p:nvSpPr>
        <p:spPr>
          <a:xfrm>
            <a:off x="0" y="0"/>
            <a:ext cx="12192000" cy="904117"/>
          </a:xfrm>
        </p:spPr>
        <p:style>
          <a:lnRef idx="2">
            <a:schemeClr val="accent1">
              <a:shade val="15000"/>
            </a:schemeClr>
          </a:lnRef>
          <a:fillRef idx="1">
            <a:schemeClr val="accent1"/>
          </a:fillRef>
          <a:effectRef idx="0">
            <a:schemeClr val="accent1"/>
          </a:effectRef>
          <a:fontRef idx="minor">
            <a:schemeClr val="lt1"/>
          </a:fontRef>
        </p:style>
        <p:txBody>
          <a:bodyPr/>
          <a:lstStyle/>
          <a:p>
            <a:r>
              <a:rPr lang="en-US" dirty="0"/>
              <a:t>Click to edit Master title style</a:t>
            </a:r>
            <a:endParaRPr lang="en-CN" dirty="0"/>
          </a:p>
        </p:txBody>
      </p:sp>
      <p:sp>
        <p:nvSpPr>
          <p:cNvPr id="3" name="Date Placeholder 2">
            <a:extLst>
              <a:ext uri="{FF2B5EF4-FFF2-40B4-BE49-F238E27FC236}">
                <a16:creationId xmlns:a16="http://schemas.microsoft.com/office/drawing/2014/main" id="{9538E25B-6936-B118-B4B1-F962B8F6B8BC}"/>
              </a:ext>
            </a:extLst>
          </p:cNvPr>
          <p:cNvSpPr>
            <a:spLocks noGrp="1"/>
          </p:cNvSpPr>
          <p:nvPr>
            <p:ph type="dt" sz="half" idx="10"/>
          </p:nvPr>
        </p:nvSpPr>
        <p:spPr/>
        <p:txBody>
          <a:bodyPr/>
          <a:lstStyle/>
          <a:p>
            <a:fld id="{DEFBFAF7-EA83-A249-827C-340DAC623919}" type="datetime1">
              <a:rPr lang="en-US" smtClean="0"/>
              <a:t>11/15/24</a:t>
            </a:fld>
            <a:endParaRPr lang="en-CN"/>
          </a:p>
        </p:txBody>
      </p:sp>
      <p:sp>
        <p:nvSpPr>
          <p:cNvPr id="4" name="Footer Placeholder 3">
            <a:extLst>
              <a:ext uri="{FF2B5EF4-FFF2-40B4-BE49-F238E27FC236}">
                <a16:creationId xmlns:a16="http://schemas.microsoft.com/office/drawing/2014/main" id="{CFCC34B8-FC64-0175-FECA-B6EB1900C9D7}"/>
              </a:ext>
            </a:extLst>
          </p:cNvPr>
          <p:cNvSpPr>
            <a:spLocks noGrp="1"/>
          </p:cNvSpPr>
          <p:nvPr>
            <p:ph type="ftr" sz="quarter" idx="11"/>
          </p:nvPr>
        </p:nvSpPr>
        <p:spPr/>
        <p:txBody>
          <a:bodyPr/>
          <a:lstStyle/>
          <a:p>
            <a:r>
              <a:rPr lang="en-US" dirty="0"/>
              <a:t>transform circuit</a:t>
            </a:r>
            <a:endParaRPr lang="en-CN" dirty="0"/>
          </a:p>
        </p:txBody>
      </p:sp>
      <p:sp>
        <p:nvSpPr>
          <p:cNvPr id="5" name="Slide Number Placeholder 4">
            <a:extLst>
              <a:ext uri="{FF2B5EF4-FFF2-40B4-BE49-F238E27FC236}">
                <a16:creationId xmlns:a16="http://schemas.microsoft.com/office/drawing/2014/main" id="{BFBAE9DC-3AF3-B84B-EF3E-6FB720B300F2}"/>
              </a:ext>
            </a:extLst>
          </p:cNvPr>
          <p:cNvSpPr>
            <a:spLocks noGrp="1"/>
          </p:cNvSpPr>
          <p:nvPr>
            <p:ph type="sldNum" sz="quarter" idx="12"/>
          </p:nvPr>
        </p:nvSpPr>
        <p:spPr/>
        <p:txBody>
          <a:bodyPr/>
          <a:lstStyle/>
          <a:p>
            <a:fld id="{3FDE72A6-3D0B-EA49-B477-CEE2EA9AC328}" type="slidenum">
              <a:rPr lang="en-CN" smtClean="0"/>
              <a:t>‹#›</a:t>
            </a:fld>
            <a:endParaRPr lang="en-CN"/>
          </a:p>
        </p:txBody>
      </p:sp>
    </p:spTree>
    <p:extLst>
      <p:ext uri="{BB962C8B-B14F-4D97-AF65-F5344CB8AC3E}">
        <p14:creationId xmlns:p14="http://schemas.microsoft.com/office/powerpoint/2010/main" val="357669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CE67-274A-D92C-869A-1CA0700372E2}"/>
              </a:ext>
            </a:extLst>
          </p:cNvPr>
          <p:cNvSpPr>
            <a:spLocks noGrp="1"/>
          </p:cNvSpPr>
          <p:nvPr>
            <p:ph type="title"/>
          </p:nvPr>
        </p:nvSpPr>
        <p:spPr>
          <a:xfrm>
            <a:off x="0" y="342723"/>
            <a:ext cx="11255022" cy="775053"/>
          </a:xfrm>
        </p:spPr>
        <p:txBody>
          <a:bodyPr/>
          <a:lstStyle>
            <a:lvl1pPr>
              <a:defRPr>
                <a:solidFill>
                  <a:srgbClr val="92D050"/>
                </a:solidFill>
              </a:defRPr>
            </a:lvl1pPr>
          </a:lstStyle>
          <a:p>
            <a:r>
              <a:rPr lang="en-US" dirty="0"/>
              <a:t>Click to edit Master title style</a:t>
            </a:r>
            <a:endParaRPr lang="en-CN" dirty="0"/>
          </a:p>
        </p:txBody>
      </p:sp>
      <p:sp>
        <p:nvSpPr>
          <p:cNvPr id="3" name="Date Placeholder 2">
            <a:extLst>
              <a:ext uri="{FF2B5EF4-FFF2-40B4-BE49-F238E27FC236}">
                <a16:creationId xmlns:a16="http://schemas.microsoft.com/office/drawing/2014/main" id="{D16D82B3-EBC1-A759-5F85-09B0622E7254}"/>
              </a:ext>
            </a:extLst>
          </p:cNvPr>
          <p:cNvSpPr>
            <a:spLocks noGrp="1"/>
          </p:cNvSpPr>
          <p:nvPr>
            <p:ph type="dt" sz="half" idx="10"/>
          </p:nvPr>
        </p:nvSpPr>
        <p:spPr/>
        <p:txBody>
          <a:bodyPr/>
          <a:lstStyle/>
          <a:p>
            <a:fld id="{8111FB7A-6551-9A4B-96E0-FE81E08D6BBC}" type="datetime1">
              <a:rPr lang="en-US" smtClean="0"/>
              <a:t>11/15/24</a:t>
            </a:fld>
            <a:endParaRPr lang="en-CN"/>
          </a:p>
        </p:txBody>
      </p:sp>
      <p:sp>
        <p:nvSpPr>
          <p:cNvPr id="4" name="Footer Placeholder 3">
            <a:extLst>
              <a:ext uri="{FF2B5EF4-FFF2-40B4-BE49-F238E27FC236}">
                <a16:creationId xmlns:a16="http://schemas.microsoft.com/office/drawing/2014/main" id="{55B413C9-F322-DA01-3B76-245D45D2EC38}"/>
              </a:ext>
            </a:extLst>
          </p:cNvPr>
          <p:cNvSpPr>
            <a:spLocks noGrp="1"/>
          </p:cNvSpPr>
          <p:nvPr>
            <p:ph type="ftr" sz="quarter" idx="11"/>
          </p:nvPr>
        </p:nvSpPr>
        <p:spPr/>
        <p:txBody>
          <a:bodyPr/>
          <a:lstStyle/>
          <a:p>
            <a:r>
              <a:rPr lang="en-US" dirty="0"/>
              <a:t>transform circuit</a:t>
            </a:r>
            <a:endParaRPr lang="en-CN" dirty="0"/>
          </a:p>
        </p:txBody>
      </p:sp>
      <p:sp>
        <p:nvSpPr>
          <p:cNvPr id="5" name="Slide Number Placeholder 4">
            <a:extLst>
              <a:ext uri="{FF2B5EF4-FFF2-40B4-BE49-F238E27FC236}">
                <a16:creationId xmlns:a16="http://schemas.microsoft.com/office/drawing/2014/main" id="{72DBA1B5-3A36-CA9D-FA93-603205FE809D}"/>
              </a:ext>
            </a:extLst>
          </p:cNvPr>
          <p:cNvSpPr>
            <a:spLocks noGrp="1"/>
          </p:cNvSpPr>
          <p:nvPr>
            <p:ph type="sldNum" sz="quarter" idx="12"/>
          </p:nvPr>
        </p:nvSpPr>
        <p:spPr/>
        <p:txBody>
          <a:bodyPr/>
          <a:lstStyle/>
          <a:p>
            <a:fld id="{3FDE72A6-3D0B-EA49-B477-CEE2EA9AC328}" type="slidenum">
              <a:rPr lang="en-CN" smtClean="0"/>
              <a:t>‹#›</a:t>
            </a:fld>
            <a:endParaRPr lang="en-CN"/>
          </a:p>
        </p:txBody>
      </p:sp>
    </p:spTree>
    <p:extLst>
      <p:ext uri="{BB962C8B-B14F-4D97-AF65-F5344CB8AC3E}">
        <p14:creationId xmlns:p14="http://schemas.microsoft.com/office/powerpoint/2010/main" val="151564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9D284-5BF3-C9F8-CC94-9919E2B41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N" dirty="0"/>
          </a:p>
        </p:txBody>
      </p:sp>
      <p:sp>
        <p:nvSpPr>
          <p:cNvPr id="3" name="Text Placeholder 2">
            <a:extLst>
              <a:ext uri="{FF2B5EF4-FFF2-40B4-BE49-F238E27FC236}">
                <a16:creationId xmlns:a16="http://schemas.microsoft.com/office/drawing/2014/main" id="{5B8A7F98-EF9A-56E9-7542-4AD48F9F8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DB4E0A03-C925-6FD8-3E27-1DBF10E6A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1E50B2-8E84-0943-A44B-880307B23079}" type="datetime1">
              <a:rPr lang="en-US" smtClean="0"/>
              <a:t>11/15/24</a:t>
            </a:fld>
            <a:endParaRPr lang="en-CN"/>
          </a:p>
        </p:txBody>
      </p:sp>
      <p:sp>
        <p:nvSpPr>
          <p:cNvPr id="5" name="Footer Placeholder 4">
            <a:extLst>
              <a:ext uri="{FF2B5EF4-FFF2-40B4-BE49-F238E27FC236}">
                <a16:creationId xmlns:a16="http://schemas.microsoft.com/office/drawing/2014/main" id="{AE153845-39B6-A055-577D-681CB84F5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transform circuit</a:t>
            </a:r>
            <a:endParaRPr lang="en-CN" dirty="0"/>
          </a:p>
        </p:txBody>
      </p:sp>
      <p:sp>
        <p:nvSpPr>
          <p:cNvPr id="6" name="Slide Number Placeholder 5">
            <a:extLst>
              <a:ext uri="{FF2B5EF4-FFF2-40B4-BE49-F238E27FC236}">
                <a16:creationId xmlns:a16="http://schemas.microsoft.com/office/drawing/2014/main" id="{9097CF83-0CE0-8D6F-AAE6-B600C91BAB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DE72A6-3D0B-EA49-B477-CEE2EA9AC328}" type="slidenum">
              <a:rPr lang="en-CN" smtClean="0"/>
              <a:t>‹#›</a:t>
            </a:fld>
            <a:endParaRPr lang="en-CN"/>
          </a:p>
        </p:txBody>
      </p:sp>
    </p:spTree>
    <p:extLst>
      <p:ext uri="{BB962C8B-B14F-4D97-AF65-F5344CB8AC3E}">
        <p14:creationId xmlns:p14="http://schemas.microsoft.com/office/powerpoint/2010/main" val="1655902635"/>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49" r:id="rId3"/>
    <p:sldLayoutId id="2147483655" r:id="rId4"/>
    <p:sldLayoutId id="2147483661" r:id="rId5"/>
    <p:sldLayoutId id="2147483660"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2.sv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7F5F-A4E6-A145-2875-F9B094832535}"/>
              </a:ext>
            </a:extLst>
          </p:cNvPr>
          <p:cNvSpPr>
            <a:spLocks noGrp="1"/>
          </p:cNvSpPr>
          <p:nvPr>
            <p:ph type="ctrTitle"/>
          </p:nvPr>
        </p:nvSpPr>
        <p:spPr/>
        <p:txBody>
          <a:bodyPr>
            <a:noAutofit/>
          </a:bodyPr>
          <a:lstStyle/>
          <a:p>
            <a:r>
              <a:rPr lang="en-US" sz="4400" dirty="0"/>
              <a:t>INTERPRETABILITY IN THE WILD: A CIRCUIT FOR INDIRECT OBJECT IDENTIFICATION IN GPT-2 SMALL</a:t>
            </a:r>
            <a:endParaRPr lang="en-CN" sz="4400" dirty="0"/>
          </a:p>
        </p:txBody>
      </p:sp>
      <p:sp>
        <p:nvSpPr>
          <p:cNvPr id="3" name="Subtitle 2">
            <a:extLst>
              <a:ext uri="{FF2B5EF4-FFF2-40B4-BE49-F238E27FC236}">
                <a16:creationId xmlns:a16="http://schemas.microsoft.com/office/drawing/2014/main" id="{DA22B25F-C6F4-6C60-84E8-8ACB10861CED}"/>
              </a:ext>
            </a:extLst>
          </p:cNvPr>
          <p:cNvSpPr>
            <a:spLocks noGrp="1"/>
          </p:cNvSpPr>
          <p:nvPr>
            <p:ph type="subTitle" idx="1"/>
          </p:nvPr>
        </p:nvSpPr>
        <p:spPr/>
        <p:txBody>
          <a:bodyPr/>
          <a:lstStyle/>
          <a:p>
            <a:endParaRPr lang="en-US" i="1" dirty="0">
              <a:effectLst/>
              <a:latin typeface="Helvetica" pitchFamily="2" charset="0"/>
            </a:endParaRPr>
          </a:p>
          <a:p>
            <a:r>
              <a:rPr lang="en-US" i="1" dirty="0">
                <a:effectLst/>
                <a:latin typeface="Helvetica" pitchFamily="2" charset="0"/>
              </a:rPr>
              <a:t>Towards Automated Circuit Discovery</a:t>
            </a:r>
            <a:endParaRPr lang="en-US" dirty="0">
              <a:effectLst/>
              <a:latin typeface="Helvetica" pitchFamily="2" charset="0"/>
            </a:endParaRPr>
          </a:p>
          <a:p>
            <a:r>
              <a:rPr lang="en-US" i="1" dirty="0">
                <a:effectLst/>
                <a:latin typeface="Helvetica" pitchFamily="2" charset="0"/>
              </a:rPr>
              <a:t>for Mechanistic Interpretability</a:t>
            </a:r>
            <a:endParaRPr lang="en-US" dirty="0">
              <a:effectLst/>
              <a:latin typeface="Helvetica" pitchFamily="2" charset="0"/>
            </a:endParaRPr>
          </a:p>
          <a:p>
            <a:endParaRPr lang="en-CN" dirty="0"/>
          </a:p>
        </p:txBody>
      </p:sp>
      <p:sp>
        <p:nvSpPr>
          <p:cNvPr id="4" name="Date Placeholder 3">
            <a:extLst>
              <a:ext uri="{FF2B5EF4-FFF2-40B4-BE49-F238E27FC236}">
                <a16:creationId xmlns:a16="http://schemas.microsoft.com/office/drawing/2014/main" id="{6EDF08A8-55FD-2102-08B3-09BAD05B1F17}"/>
              </a:ext>
            </a:extLst>
          </p:cNvPr>
          <p:cNvSpPr>
            <a:spLocks noGrp="1"/>
          </p:cNvSpPr>
          <p:nvPr>
            <p:ph type="dt" sz="half" idx="10"/>
          </p:nvPr>
        </p:nvSpPr>
        <p:spPr/>
        <p:txBody>
          <a:bodyPr/>
          <a:lstStyle/>
          <a:p>
            <a:fld id="{AB504ED3-2100-E047-AAE2-BD2472EECB3E}" type="datetime1">
              <a:rPr lang="en-US" smtClean="0"/>
              <a:t>11/15/24</a:t>
            </a:fld>
            <a:endParaRPr lang="en-CN"/>
          </a:p>
        </p:txBody>
      </p:sp>
      <p:sp>
        <p:nvSpPr>
          <p:cNvPr id="5" name="Footer Placeholder 4">
            <a:extLst>
              <a:ext uri="{FF2B5EF4-FFF2-40B4-BE49-F238E27FC236}">
                <a16:creationId xmlns:a16="http://schemas.microsoft.com/office/drawing/2014/main" id="{82D745CE-EFC1-AD2D-1358-FED0CC31258A}"/>
              </a:ext>
            </a:extLst>
          </p:cNvPr>
          <p:cNvSpPr>
            <a:spLocks noGrp="1"/>
          </p:cNvSpPr>
          <p:nvPr>
            <p:ph type="ftr" sz="quarter" idx="11"/>
          </p:nvPr>
        </p:nvSpPr>
        <p:spPr/>
        <p:txBody>
          <a:bodyPr/>
          <a:lstStyle/>
          <a:p>
            <a:r>
              <a:rPr lang="en-US"/>
              <a:t>transform circuit</a:t>
            </a:r>
            <a:endParaRPr lang="en-CN" dirty="0"/>
          </a:p>
        </p:txBody>
      </p:sp>
      <p:sp>
        <p:nvSpPr>
          <p:cNvPr id="6" name="Slide Number Placeholder 5">
            <a:extLst>
              <a:ext uri="{FF2B5EF4-FFF2-40B4-BE49-F238E27FC236}">
                <a16:creationId xmlns:a16="http://schemas.microsoft.com/office/drawing/2014/main" id="{DDA39ED1-18E7-B4FB-F81C-62E77D05AE38}"/>
              </a:ext>
            </a:extLst>
          </p:cNvPr>
          <p:cNvSpPr>
            <a:spLocks noGrp="1"/>
          </p:cNvSpPr>
          <p:nvPr>
            <p:ph type="sldNum" sz="quarter" idx="12"/>
          </p:nvPr>
        </p:nvSpPr>
        <p:spPr/>
        <p:txBody>
          <a:bodyPr/>
          <a:lstStyle/>
          <a:p>
            <a:fld id="{3FDE72A6-3D0B-EA49-B477-CEE2EA9AC328}" type="slidenum">
              <a:rPr lang="en-CN" smtClean="0"/>
              <a:t>1</a:t>
            </a:fld>
            <a:endParaRPr lang="en-CN"/>
          </a:p>
        </p:txBody>
      </p:sp>
    </p:spTree>
    <p:extLst>
      <p:ext uri="{BB962C8B-B14F-4D97-AF65-F5344CB8AC3E}">
        <p14:creationId xmlns:p14="http://schemas.microsoft.com/office/powerpoint/2010/main" val="3261198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4FB5-909A-F5FB-C1CF-04BC3E01309A}"/>
              </a:ext>
            </a:extLst>
          </p:cNvPr>
          <p:cNvSpPr>
            <a:spLocks noGrp="1"/>
          </p:cNvSpPr>
          <p:nvPr>
            <p:ph type="title"/>
          </p:nvPr>
        </p:nvSpPr>
        <p:spPr/>
        <p:txBody>
          <a:bodyPr/>
          <a:lstStyle/>
          <a:p>
            <a:r>
              <a:rPr lang="en-US" dirty="0"/>
              <a:t>Methodology for Circuit Discovery </a:t>
            </a:r>
            <a:endParaRPr lang="en-CN" dirty="0"/>
          </a:p>
        </p:txBody>
      </p:sp>
      <p:sp>
        <p:nvSpPr>
          <p:cNvPr id="3" name="Date Placeholder 2">
            <a:extLst>
              <a:ext uri="{FF2B5EF4-FFF2-40B4-BE49-F238E27FC236}">
                <a16:creationId xmlns:a16="http://schemas.microsoft.com/office/drawing/2014/main" id="{2B48149A-0E25-06B8-FA39-461C83D4550E}"/>
              </a:ext>
            </a:extLst>
          </p:cNvPr>
          <p:cNvSpPr>
            <a:spLocks noGrp="1"/>
          </p:cNvSpPr>
          <p:nvPr>
            <p:ph type="dt" sz="half" idx="10"/>
          </p:nvPr>
        </p:nvSpPr>
        <p:spPr/>
        <p:txBody>
          <a:bodyPr/>
          <a:lstStyle/>
          <a:p>
            <a:fld id="{C1DB7C6A-3937-A043-9031-7B9AB10DAFDC}" type="datetime1">
              <a:rPr lang="en-US" smtClean="0"/>
              <a:t>11/15/24</a:t>
            </a:fld>
            <a:endParaRPr lang="en-CN"/>
          </a:p>
        </p:txBody>
      </p:sp>
      <p:sp>
        <p:nvSpPr>
          <p:cNvPr id="4" name="Footer Placeholder 3">
            <a:extLst>
              <a:ext uri="{FF2B5EF4-FFF2-40B4-BE49-F238E27FC236}">
                <a16:creationId xmlns:a16="http://schemas.microsoft.com/office/drawing/2014/main" id="{94E9A249-3174-C669-A053-61E6CDD29FED}"/>
              </a:ext>
            </a:extLst>
          </p:cNvPr>
          <p:cNvSpPr>
            <a:spLocks noGrp="1"/>
          </p:cNvSpPr>
          <p:nvPr>
            <p:ph type="ftr" sz="quarter" idx="11"/>
          </p:nvPr>
        </p:nvSpPr>
        <p:spPr/>
        <p:txBody>
          <a:bodyPr/>
          <a:lstStyle/>
          <a:p>
            <a:r>
              <a:rPr lang="en-US"/>
              <a:t>transform circuit</a:t>
            </a:r>
            <a:endParaRPr lang="en-CN" dirty="0"/>
          </a:p>
        </p:txBody>
      </p:sp>
      <p:sp>
        <p:nvSpPr>
          <p:cNvPr id="5" name="Slide Number Placeholder 4">
            <a:extLst>
              <a:ext uri="{FF2B5EF4-FFF2-40B4-BE49-F238E27FC236}">
                <a16:creationId xmlns:a16="http://schemas.microsoft.com/office/drawing/2014/main" id="{0CCAB32C-CAB9-5069-A3D2-0F2258954625}"/>
              </a:ext>
            </a:extLst>
          </p:cNvPr>
          <p:cNvSpPr>
            <a:spLocks noGrp="1"/>
          </p:cNvSpPr>
          <p:nvPr>
            <p:ph type="sldNum" sz="quarter" idx="12"/>
          </p:nvPr>
        </p:nvSpPr>
        <p:spPr/>
        <p:txBody>
          <a:bodyPr/>
          <a:lstStyle/>
          <a:p>
            <a:fld id="{3FDE72A6-3D0B-EA49-B477-CEE2EA9AC328}" type="slidenum">
              <a:rPr lang="en-CN" smtClean="0"/>
              <a:t>10</a:t>
            </a:fld>
            <a:endParaRPr lang="en-CN"/>
          </a:p>
        </p:txBody>
      </p:sp>
      <p:pic>
        <p:nvPicPr>
          <p:cNvPr id="7" name="Picture 6">
            <a:extLst>
              <a:ext uri="{FF2B5EF4-FFF2-40B4-BE49-F238E27FC236}">
                <a16:creationId xmlns:a16="http://schemas.microsoft.com/office/drawing/2014/main" id="{3B74ED91-B12D-2F22-A22E-BE27DE0AA0B9}"/>
              </a:ext>
            </a:extLst>
          </p:cNvPr>
          <p:cNvPicPr>
            <a:picLocks noChangeAspect="1"/>
          </p:cNvPicPr>
          <p:nvPr/>
        </p:nvPicPr>
        <p:blipFill>
          <a:blip r:embed="rId2"/>
          <a:stretch>
            <a:fillRect/>
          </a:stretch>
        </p:blipFill>
        <p:spPr>
          <a:xfrm>
            <a:off x="0" y="1044868"/>
            <a:ext cx="6400800" cy="3982720"/>
          </a:xfrm>
          <a:prstGeom prst="rect">
            <a:avLst/>
          </a:prstGeom>
        </p:spPr>
      </p:pic>
      <p:sp>
        <p:nvSpPr>
          <p:cNvPr id="8" name="TextBox 7">
            <a:extLst>
              <a:ext uri="{FF2B5EF4-FFF2-40B4-BE49-F238E27FC236}">
                <a16:creationId xmlns:a16="http://schemas.microsoft.com/office/drawing/2014/main" id="{9C67DE1B-C56D-D9B2-60F6-DD9AA61E134F}"/>
              </a:ext>
            </a:extLst>
          </p:cNvPr>
          <p:cNvSpPr txBox="1"/>
          <p:nvPr/>
        </p:nvSpPr>
        <p:spPr>
          <a:xfrm>
            <a:off x="0" y="3142863"/>
            <a:ext cx="1364566" cy="2141806"/>
          </a:xfrm>
          <a:prstGeom prst="rect">
            <a:avLst/>
          </a:prstGeom>
          <a:solidFill>
            <a:schemeClr val="bg1"/>
          </a:solidFill>
        </p:spPr>
        <p:txBody>
          <a:bodyPr wrap="square" rtlCol="0">
            <a:spAutoFit/>
          </a:bodyPr>
          <a:lstStyle/>
          <a:p>
            <a:endParaRPr lang="en-CN" dirty="0"/>
          </a:p>
        </p:txBody>
      </p:sp>
      <p:sp>
        <p:nvSpPr>
          <p:cNvPr id="9" name="TextBox 8">
            <a:extLst>
              <a:ext uri="{FF2B5EF4-FFF2-40B4-BE49-F238E27FC236}">
                <a16:creationId xmlns:a16="http://schemas.microsoft.com/office/drawing/2014/main" id="{1C0E48D3-EE48-E1AC-B5E3-C1AC2C1F23BF}"/>
              </a:ext>
            </a:extLst>
          </p:cNvPr>
          <p:cNvSpPr txBox="1"/>
          <p:nvPr/>
        </p:nvSpPr>
        <p:spPr>
          <a:xfrm>
            <a:off x="6097172" y="1512734"/>
            <a:ext cx="6387774" cy="4154984"/>
          </a:xfrm>
          <a:prstGeom prst="rect">
            <a:avLst/>
          </a:prstGeom>
          <a:noFill/>
        </p:spPr>
        <p:txBody>
          <a:bodyPr wrap="none" rtlCol="0">
            <a:spAutoFit/>
          </a:bodyPr>
          <a:lstStyle/>
          <a:p>
            <a:pPr marL="285750" indent="-285750">
              <a:buFont typeface="Arial" panose="020B0604020202020204" pitchFamily="34" charset="0"/>
              <a:buChar char="•"/>
            </a:pPr>
            <a:r>
              <a:rPr lang="en-US" sz="2400" i="1" dirty="0">
                <a:effectLst/>
                <a:latin typeface="Helvetica" pitchFamily="2" charset="0"/>
              </a:rPr>
              <a:t>na</a:t>
            </a:r>
            <a:r>
              <a:rPr lang="en-US" sz="2400" i="1" dirty="0">
                <a:latin typeface="Helvetica" pitchFamily="2" charset="0"/>
              </a:rPr>
              <a:t>i</a:t>
            </a:r>
            <a:r>
              <a:rPr lang="en-US" sz="2400" i="1" dirty="0">
                <a:effectLst/>
                <a:latin typeface="Helvetica" pitchFamily="2" charset="0"/>
              </a:rPr>
              <a:t>ve</a:t>
            </a:r>
            <a:r>
              <a:rPr lang="en-US" sz="2400" i="1" dirty="0">
                <a:latin typeface="Helvetica" pitchFamily="2" charset="0"/>
              </a:rPr>
              <a:t> :</a:t>
            </a:r>
            <a:r>
              <a:rPr lang="en-CN" sz="2400" dirty="0"/>
              <a:t>Zero ablation: </a:t>
            </a:r>
            <a:r>
              <a:rPr lang="en-US" sz="2400" i="1" dirty="0">
                <a:effectLst/>
                <a:latin typeface="Helvetica" pitchFamily="2" charset="0"/>
              </a:rPr>
              <a:t>0 is an arbitrary value, </a:t>
            </a:r>
          </a:p>
          <a:p>
            <a:r>
              <a:rPr lang="en-US" sz="2400" i="1" dirty="0">
                <a:effectLst/>
                <a:latin typeface="Helvetica" pitchFamily="2" charset="0"/>
              </a:rPr>
              <a:t>   an implicit bias term lead to</a:t>
            </a:r>
            <a:r>
              <a:rPr lang="en-US" sz="2400" dirty="0">
                <a:latin typeface="Helvetica" pitchFamily="2" charset="0"/>
              </a:rPr>
              <a:t> </a:t>
            </a:r>
            <a:r>
              <a:rPr lang="en-US" sz="2400" i="1" dirty="0">
                <a:effectLst/>
                <a:latin typeface="Helvetica" pitchFamily="2" charset="0"/>
              </a:rPr>
              <a:t>noisy results </a:t>
            </a:r>
          </a:p>
          <a:p>
            <a:r>
              <a:rPr lang="en-US" sz="2400" i="1" dirty="0">
                <a:latin typeface="Helvetica" pitchFamily="2" charset="0"/>
              </a:rPr>
              <a:t>   </a:t>
            </a:r>
            <a:r>
              <a:rPr lang="en-US" sz="2400" i="1" dirty="0">
                <a:effectLst/>
                <a:latin typeface="Helvetica" pitchFamily="2" charset="0"/>
              </a:rPr>
              <a:t>in practice.</a:t>
            </a:r>
          </a:p>
          <a:p>
            <a:endParaRPr lang="en-US" sz="2400" i="1" dirty="0">
              <a:effectLst/>
              <a:latin typeface="Helvetica" pitchFamily="2" charset="0"/>
            </a:endParaRPr>
          </a:p>
          <a:p>
            <a:pPr marL="285750" indent="-285750">
              <a:buFont typeface="Arial" panose="020B0604020202020204" pitchFamily="34" charset="0"/>
              <a:buChar char="•"/>
            </a:pPr>
            <a:r>
              <a:rPr lang="en-US" sz="2400" dirty="0"/>
              <a:t>M</a:t>
            </a:r>
            <a:r>
              <a:rPr lang="en-CN" sz="2400" dirty="0"/>
              <a:t>ean ablation : </a:t>
            </a:r>
            <a:r>
              <a:rPr lang="en-US" sz="2400" i="1" dirty="0">
                <a:effectLst/>
                <a:latin typeface="Helvetica" pitchFamily="2" charset="0"/>
              </a:rPr>
              <a:t>replacing them with their </a:t>
            </a:r>
          </a:p>
          <a:p>
            <a:r>
              <a:rPr lang="en-US" sz="2400" i="1" dirty="0">
                <a:latin typeface="Helvetica" pitchFamily="2" charset="0"/>
              </a:rPr>
              <a:t>    </a:t>
            </a:r>
            <a:r>
              <a:rPr lang="en-US" sz="2400" i="1" dirty="0">
                <a:effectLst/>
                <a:latin typeface="Helvetica" pitchFamily="2" charset="0"/>
              </a:rPr>
              <a:t>average</a:t>
            </a:r>
            <a:r>
              <a:rPr lang="en-US" sz="2400" dirty="0">
                <a:latin typeface="Helvetica" pitchFamily="2" charset="0"/>
              </a:rPr>
              <a:t> </a:t>
            </a:r>
            <a:r>
              <a:rPr lang="en-US" sz="2400" i="1" dirty="0">
                <a:effectLst/>
                <a:latin typeface="Helvetica" pitchFamily="2" charset="0"/>
              </a:rPr>
              <a:t>activation value across some </a:t>
            </a:r>
          </a:p>
          <a:p>
            <a:r>
              <a:rPr lang="en-US" sz="2400" i="1" dirty="0">
                <a:latin typeface="Helvetica" pitchFamily="2" charset="0"/>
              </a:rPr>
              <a:t>    </a:t>
            </a:r>
            <a:r>
              <a:rPr lang="en-US" sz="2400" i="1" dirty="0">
                <a:effectLst/>
                <a:latin typeface="Helvetica" pitchFamily="2" charset="0"/>
              </a:rPr>
              <a:t>reference distribution</a:t>
            </a:r>
            <a:r>
              <a:rPr lang="en-CN" sz="2400" dirty="0"/>
              <a:t>, preserve the </a:t>
            </a:r>
          </a:p>
          <a:p>
            <a:r>
              <a:rPr lang="en-CN" sz="2400" dirty="0"/>
              <a:t>      constant information(the output is </a:t>
            </a:r>
          </a:p>
          <a:p>
            <a:r>
              <a:rPr lang="en-CN" sz="2400" dirty="0"/>
              <a:t>                                                    the name)</a:t>
            </a:r>
          </a:p>
          <a:p>
            <a:endParaRPr lang="en-US" sz="2400" dirty="0">
              <a:effectLst/>
              <a:latin typeface="Helvetica" pitchFamily="2" charset="0"/>
            </a:endParaRPr>
          </a:p>
          <a:p>
            <a:r>
              <a:rPr lang="en-CN" sz="2400" dirty="0"/>
              <a:t> </a:t>
            </a:r>
          </a:p>
        </p:txBody>
      </p:sp>
      <p:sp>
        <p:nvSpPr>
          <p:cNvPr id="12" name="TextBox 11">
            <a:extLst>
              <a:ext uri="{FF2B5EF4-FFF2-40B4-BE49-F238E27FC236}">
                <a16:creationId xmlns:a16="http://schemas.microsoft.com/office/drawing/2014/main" id="{0FFCE3B0-E7FD-3A05-3BE7-42FDB8EADAEA}"/>
              </a:ext>
            </a:extLst>
          </p:cNvPr>
          <p:cNvSpPr txBox="1"/>
          <p:nvPr/>
        </p:nvSpPr>
        <p:spPr>
          <a:xfrm>
            <a:off x="215982" y="5254724"/>
            <a:ext cx="8166018" cy="1200329"/>
          </a:xfrm>
          <a:prstGeom prst="rect">
            <a:avLst/>
          </a:prstGeom>
          <a:noFill/>
        </p:spPr>
        <p:txBody>
          <a:bodyPr wrap="none" rtlCol="0">
            <a:spAutoFit/>
          </a:bodyPr>
          <a:lstStyle/>
          <a:p>
            <a:r>
              <a:rPr lang="en-US" i="1" dirty="0">
                <a:effectLst/>
                <a:latin typeface="Helvetica" pitchFamily="2" charset="0"/>
              </a:rPr>
              <a:t>Path patching: </a:t>
            </a:r>
          </a:p>
          <a:p>
            <a:r>
              <a:rPr lang="en-US" i="1" dirty="0">
                <a:effectLst/>
                <a:latin typeface="Helvetica" pitchFamily="2" charset="0"/>
              </a:rPr>
              <a:t>To differentiate indirect effect (where the influence of a component is mediated</a:t>
            </a:r>
            <a:endParaRPr lang="en-US" dirty="0">
              <a:effectLst/>
              <a:latin typeface="Helvetica" pitchFamily="2" charset="0"/>
            </a:endParaRPr>
          </a:p>
          <a:p>
            <a:r>
              <a:rPr lang="en-US" i="1" dirty="0">
                <a:effectLst/>
                <a:latin typeface="Helvetica" pitchFamily="2" charset="0"/>
              </a:rPr>
              <a:t>by another head) from direct effect</a:t>
            </a:r>
            <a:endParaRPr lang="en-US" dirty="0">
              <a:effectLst/>
              <a:latin typeface="Helvetica" pitchFamily="2" charset="0"/>
            </a:endParaRPr>
          </a:p>
          <a:p>
            <a:endParaRPr lang="en-CN" dirty="0"/>
          </a:p>
        </p:txBody>
      </p:sp>
    </p:spTree>
    <p:extLst>
      <p:ext uri="{BB962C8B-B14F-4D97-AF65-F5344CB8AC3E}">
        <p14:creationId xmlns:p14="http://schemas.microsoft.com/office/powerpoint/2010/main" val="11344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ADC078-BABA-7AAA-3357-27CFA9F8ECFF}"/>
              </a:ext>
            </a:extLst>
          </p:cNvPr>
          <p:cNvSpPr>
            <a:spLocks noGrp="1"/>
          </p:cNvSpPr>
          <p:nvPr>
            <p:ph type="dt" sz="half" idx="10"/>
          </p:nvPr>
        </p:nvSpPr>
        <p:spPr/>
        <p:txBody>
          <a:bodyPr/>
          <a:lstStyle/>
          <a:p>
            <a:fld id="{536A97D6-D51F-BD45-BA28-28B729B974DE}" type="datetime1">
              <a:rPr lang="en-US" smtClean="0"/>
              <a:t>11/15/24</a:t>
            </a:fld>
            <a:endParaRPr lang="en-CN"/>
          </a:p>
        </p:txBody>
      </p:sp>
      <p:sp>
        <p:nvSpPr>
          <p:cNvPr id="3" name="Footer Placeholder 2">
            <a:extLst>
              <a:ext uri="{FF2B5EF4-FFF2-40B4-BE49-F238E27FC236}">
                <a16:creationId xmlns:a16="http://schemas.microsoft.com/office/drawing/2014/main" id="{D64588C9-BB3C-3A1C-997E-01A57C491438}"/>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E93455BD-92DA-141F-7CAB-56DD900CF4D9}"/>
              </a:ext>
            </a:extLst>
          </p:cNvPr>
          <p:cNvSpPr>
            <a:spLocks noGrp="1"/>
          </p:cNvSpPr>
          <p:nvPr>
            <p:ph type="sldNum" sz="quarter" idx="12"/>
          </p:nvPr>
        </p:nvSpPr>
        <p:spPr/>
        <p:txBody>
          <a:bodyPr/>
          <a:lstStyle/>
          <a:p>
            <a:fld id="{3FDE72A6-3D0B-EA49-B477-CEE2EA9AC328}" type="slidenum">
              <a:rPr lang="en-CN" smtClean="0"/>
              <a:t>11</a:t>
            </a:fld>
            <a:endParaRPr lang="en-CN"/>
          </a:p>
        </p:txBody>
      </p:sp>
      <p:sp>
        <p:nvSpPr>
          <p:cNvPr id="5" name="TextBox 4">
            <a:extLst>
              <a:ext uri="{FF2B5EF4-FFF2-40B4-BE49-F238E27FC236}">
                <a16:creationId xmlns:a16="http://schemas.microsoft.com/office/drawing/2014/main" id="{5A1862E8-E9ED-00D7-222E-6A94D6759AE0}"/>
              </a:ext>
            </a:extLst>
          </p:cNvPr>
          <p:cNvSpPr txBox="1"/>
          <p:nvPr/>
        </p:nvSpPr>
        <p:spPr>
          <a:xfrm>
            <a:off x="354643" y="337624"/>
            <a:ext cx="10207410" cy="3170099"/>
          </a:xfrm>
          <a:prstGeom prst="rect">
            <a:avLst/>
          </a:prstGeom>
          <a:noFill/>
        </p:spPr>
        <p:txBody>
          <a:bodyPr wrap="none" rtlCol="0">
            <a:spAutoFit/>
          </a:bodyPr>
          <a:lstStyle/>
          <a:p>
            <a:r>
              <a:rPr lang="en-CN" sz="3600" dirty="0"/>
              <a:t>P</a:t>
            </a:r>
            <a:r>
              <a:rPr lang="en-CN" sz="2000" dirty="0"/>
              <a:t>ABC</a:t>
            </a:r>
            <a:r>
              <a:rPr lang="en-CN" sz="3600" dirty="0"/>
              <a:t> distribution</a:t>
            </a:r>
          </a:p>
          <a:p>
            <a:pPr marL="457200" indent="-457200">
              <a:buFont typeface="Arial" panose="020B0604020202020204" pitchFamily="34" charset="0"/>
              <a:buChar char="•"/>
            </a:pPr>
            <a:r>
              <a:rPr lang="en-CN" sz="2800" dirty="0"/>
              <a:t>Three random and unrelated names -&gt; IO &amp; S(A and B)</a:t>
            </a:r>
          </a:p>
          <a:p>
            <a:pPr marL="457200" indent="-457200">
              <a:buFont typeface="Arial" panose="020B0604020202020204" pitchFamily="34" charset="0"/>
              <a:buChar char="•"/>
            </a:pPr>
            <a:r>
              <a:rPr lang="en-CN" sz="2800" dirty="0"/>
              <a:t>Grammer structure is the same as that in PIOI</a:t>
            </a:r>
          </a:p>
          <a:p>
            <a:pPr marL="457200" indent="-457200">
              <a:buFont typeface="Arial" panose="020B0604020202020204" pitchFamily="34" charset="0"/>
              <a:buChar char="•"/>
            </a:pPr>
            <a:r>
              <a:rPr lang="en-CN" sz="2800" dirty="0"/>
              <a:t>Remove much more information(keep the grammer structure.)</a:t>
            </a:r>
          </a:p>
          <a:p>
            <a:pPr marL="457200" indent="-457200">
              <a:buFont typeface="Arial" panose="020B0604020202020204" pitchFamily="34" charset="0"/>
              <a:buChar char="•"/>
            </a:pPr>
            <a:r>
              <a:rPr lang="en-CN" sz="2800" dirty="0"/>
              <a:t>Mean cross the samples of the same template</a:t>
            </a:r>
          </a:p>
          <a:p>
            <a:r>
              <a:rPr lang="en-CN" sz="2800" dirty="0"/>
              <a:t>      (20 templates, grammer role varies across templates )</a:t>
            </a:r>
          </a:p>
          <a:p>
            <a:endParaRPr lang="en-CN" sz="2400" dirty="0"/>
          </a:p>
        </p:txBody>
      </p:sp>
    </p:spTree>
    <p:extLst>
      <p:ext uri="{BB962C8B-B14F-4D97-AF65-F5344CB8AC3E}">
        <p14:creationId xmlns:p14="http://schemas.microsoft.com/office/powerpoint/2010/main" val="200161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04DD-250F-8CBB-C24B-C32712DB6184}"/>
              </a:ext>
            </a:extLst>
          </p:cNvPr>
          <p:cNvSpPr>
            <a:spLocks noGrp="1"/>
          </p:cNvSpPr>
          <p:nvPr>
            <p:ph type="title"/>
          </p:nvPr>
        </p:nvSpPr>
        <p:spPr/>
        <p:txBody>
          <a:bodyPr/>
          <a:lstStyle/>
          <a:p>
            <a:r>
              <a:rPr lang="en-US" dirty="0"/>
              <a:t>Key Findings: Circuit Components and Functions </a:t>
            </a:r>
            <a:endParaRPr lang="en-CN" dirty="0"/>
          </a:p>
        </p:txBody>
      </p:sp>
      <p:sp>
        <p:nvSpPr>
          <p:cNvPr id="3" name="Date Placeholder 2">
            <a:extLst>
              <a:ext uri="{FF2B5EF4-FFF2-40B4-BE49-F238E27FC236}">
                <a16:creationId xmlns:a16="http://schemas.microsoft.com/office/drawing/2014/main" id="{92A83A96-614A-E5AD-E8C4-0818EAC8C52A}"/>
              </a:ext>
            </a:extLst>
          </p:cNvPr>
          <p:cNvSpPr>
            <a:spLocks noGrp="1"/>
          </p:cNvSpPr>
          <p:nvPr>
            <p:ph type="dt" sz="half" idx="10"/>
          </p:nvPr>
        </p:nvSpPr>
        <p:spPr/>
        <p:txBody>
          <a:bodyPr/>
          <a:lstStyle/>
          <a:p>
            <a:fld id="{2F3C883D-CD44-5548-A4CE-33385157431D}" type="datetime1">
              <a:rPr lang="en-US" smtClean="0"/>
              <a:t>11/15/24</a:t>
            </a:fld>
            <a:endParaRPr lang="en-CN"/>
          </a:p>
        </p:txBody>
      </p:sp>
      <p:sp>
        <p:nvSpPr>
          <p:cNvPr id="4" name="Footer Placeholder 3">
            <a:extLst>
              <a:ext uri="{FF2B5EF4-FFF2-40B4-BE49-F238E27FC236}">
                <a16:creationId xmlns:a16="http://schemas.microsoft.com/office/drawing/2014/main" id="{43A17E77-65D6-8499-38BD-42D347F27443}"/>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E1D0B707-70C6-AD30-E2E6-649F16065578}"/>
              </a:ext>
            </a:extLst>
          </p:cNvPr>
          <p:cNvSpPr>
            <a:spLocks noGrp="1"/>
          </p:cNvSpPr>
          <p:nvPr>
            <p:ph type="sldNum" sz="quarter" idx="12"/>
          </p:nvPr>
        </p:nvSpPr>
        <p:spPr/>
        <p:txBody>
          <a:bodyPr/>
          <a:lstStyle/>
          <a:p>
            <a:fld id="{3FDE72A6-3D0B-EA49-B477-CEE2EA9AC328}" type="slidenum">
              <a:rPr lang="en-CN" smtClean="0"/>
              <a:t>12</a:t>
            </a:fld>
            <a:endParaRPr lang="en-CN"/>
          </a:p>
        </p:txBody>
      </p:sp>
      <p:pic>
        <p:nvPicPr>
          <p:cNvPr id="8" name="Graphic 7" descr="Woman with solid fill">
            <a:extLst>
              <a:ext uri="{FF2B5EF4-FFF2-40B4-BE49-F238E27FC236}">
                <a16:creationId xmlns:a16="http://schemas.microsoft.com/office/drawing/2014/main" id="{5A671AE8-5533-0628-7379-EEFD8F0A5C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9568" y="1835879"/>
            <a:ext cx="914400" cy="914400"/>
          </a:xfrm>
          <a:prstGeom prst="rect">
            <a:avLst/>
          </a:prstGeom>
        </p:spPr>
      </p:pic>
      <p:pic>
        <p:nvPicPr>
          <p:cNvPr id="10" name="Graphic 9" descr="Man with solid fill">
            <a:extLst>
              <a:ext uri="{FF2B5EF4-FFF2-40B4-BE49-F238E27FC236}">
                <a16:creationId xmlns:a16="http://schemas.microsoft.com/office/drawing/2014/main" id="{2CB13EE4-4238-FD1B-ACFE-B34387BABB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7000" y="1835879"/>
            <a:ext cx="914400" cy="914400"/>
          </a:xfrm>
          <a:prstGeom prst="rect">
            <a:avLst/>
          </a:prstGeom>
        </p:spPr>
      </p:pic>
      <p:sp>
        <p:nvSpPr>
          <p:cNvPr id="12" name="TextBox 11">
            <a:extLst>
              <a:ext uri="{FF2B5EF4-FFF2-40B4-BE49-F238E27FC236}">
                <a16:creationId xmlns:a16="http://schemas.microsoft.com/office/drawing/2014/main" id="{43E033B3-CD9F-8A0B-0784-F1975BED9CDB}"/>
              </a:ext>
            </a:extLst>
          </p:cNvPr>
          <p:cNvSpPr txBox="1"/>
          <p:nvPr/>
        </p:nvSpPr>
        <p:spPr>
          <a:xfrm>
            <a:off x="5812888" y="1040661"/>
            <a:ext cx="6098344" cy="2277547"/>
          </a:xfrm>
          <a:prstGeom prst="rect">
            <a:avLst/>
          </a:prstGeom>
          <a:noFill/>
        </p:spPr>
        <p:txBody>
          <a:bodyPr wrap="square">
            <a:spAutoFit/>
          </a:bodyPr>
          <a:lstStyle/>
          <a:p>
            <a:r>
              <a:rPr lang="en-US" sz="2800" i="1" dirty="0">
                <a:effectLst/>
                <a:latin typeface="Helvetica" pitchFamily="2" charset="0"/>
              </a:rPr>
              <a:t>Human interpretable</a:t>
            </a:r>
            <a:r>
              <a:rPr lang="en-US" sz="2800" dirty="0">
                <a:latin typeface="Helvetica" pitchFamily="2" charset="0"/>
              </a:rPr>
              <a:t> </a:t>
            </a:r>
            <a:r>
              <a:rPr lang="en-US" sz="2800" i="1" dirty="0">
                <a:effectLst/>
                <a:latin typeface="Helvetica" pitchFamily="2" charset="0"/>
              </a:rPr>
              <a:t>algorithm</a:t>
            </a:r>
            <a:endParaRPr lang="en-US" sz="2800" dirty="0">
              <a:effectLst/>
              <a:latin typeface="Helvetica" pitchFamily="2" charset="0"/>
            </a:endParaRPr>
          </a:p>
          <a:p>
            <a:endParaRPr lang="en-US" i="1" dirty="0">
              <a:effectLst/>
              <a:latin typeface="Helvetica" pitchFamily="2" charset="0"/>
            </a:endParaRPr>
          </a:p>
          <a:p>
            <a:r>
              <a:rPr lang="en-US" sz="2400" i="1" dirty="0">
                <a:effectLst/>
                <a:latin typeface="Helvetica" pitchFamily="2" charset="0"/>
              </a:rPr>
              <a:t>1. Identify all previous names in the sentence.</a:t>
            </a:r>
            <a:endParaRPr lang="en-US" sz="2400" dirty="0">
              <a:effectLst/>
              <a:latin typeface="Helvetica" pitchFamily="2" charset="0"/>
            </a:endParaRPr>
          </a:p>
          <a:p>
            <a:r>
              <a:rPr lang="en-US" sz="2400" i="1" dirty="0">
                <a:effectLst/>
                <a:latin typeface="Helvetica" pitchFamily="2" charset="0"/>
              </a:rPr>
              <a:t>2. Remove all names that are duplicated.</a:t>
            </a:r>
            <a:endParaRPr lang="en-US" sz="2400" dirty="0">
              <a:effectLst/>
              <a:latin typeface="Helvetica" pitchFamily="2" charset="0"/>
            </a:endParaRPr>
          </a:p>
          <a:p>
            <a:r>
              <a:rPr lang="en-US" sz="2400" i="1" dirty="0">
                <a:effectLst/>
                <a:latin typeface="Helvetica" pitchFamily="2" charset="0"/>
              </a:rPr>
              <a:t>3. Output the remaining name.</a:t>
            </a:r>
            <a:endParaRPr lang="en-US" sz="2400" dirty="0">
              <a:effectLst/>
              <a:latin typeface="Helvetica" pitchFamily="2" charset="0"/>
            </a:endParaRPr>
          </a:p>
        </p:txBody>
      </p:sp>
      <p:sp>
        <p:nvSpPr>
          <p:cNvPr id="14" name="TextBox 13">
            <a:extLst>
              <a:ext uri="{FF2B5EF4-FFF2-40B4-BE49-F238E27FC236}">
                <a16:creationId xmlns:a16="http://schemas.microsoft.com/office/drawing/2014/main" id="{57F8BA76-0224-4C8C-1331-2DBBF7AFD7DF}"/>
              </a:ext>
            </a:extLst>
          </p:cNvPr>
          <p:cNvSpPr txBox="1"/>
          <p:nvPr/>
        </p:nvSpPr>
        <p:spPr>
          <a:xfrm>
            <a:off x="147710" y="3932818"/>
            <a:ext cx="10923563"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i="1" dirty="0">
                <a:effectLst/>
                <a:latin typeface="Helvetica" pitchFamily="2" charset="0"/>
              </a:rPr>
              <a:t>When Mary and John went to the store, John gave a drink to _</a:t>
            </a:r>
            <a:endParaRPr lang="en-US" sz="2800" dirty="0">
              <a:effectLst/>
              <a:latin typeface="Helvetica" pitchFamily="2" charset="0"/>
            </a:endParaRPr>
          </a:p>
        </p:txBody>
      </p:sp>
      <p:sp>
        <p:nvSpPr>
          <p:cNvPr id="16" name="Up Arrow 15">
            <a:extLst>
              <a:ext uri="{FF2B5EF4-FFF2-40B4-BE49-F238E27FC236}">
                <a16:creationId xmlns:a16="http://schemas.microsoft.com/office/drawing/2014/main" id="{A17640B8-004E-787B-E1AD-FB5145926C35}"/>
              </a:ext>
            </a:extLst>
          </p:cNvPr>
          <p:cNvSpPr/>
          <p:nvPr/>
        </p:nvSpPr>
        <p:spPr>
          <a:xfrm>
            <a:off x="2667000" y="3026653"/>
            <a:ext cx="245599" cy="70694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7" name="TextBox 16">
            <a:extLst>
              <a:ext uri="{FF2B5EF4-FFF2-40B4-BE49-F238E27FC236}">
                <a16:creationId xmlns:a16="http://schemas.microsoft.com/office/drawing/2014/main" id="{9A994C53-010B-7F0D-C1A5-7394495A8FD6}"/>
              </a:ext>
            </a:extLst>
          </p:cNvPr>
          <p:cNvSpPr txBox="1"/>
          <p:nvPr/>
        </p:nvSpPr>
        <p:spPr>
          <a:xfrm>
            <a:off x="2109568" y="1688123"/>
            <a:ext cx="1365152" cy="1181686"/>
          </a:xfrm>
          <a:prstGeom prst="rect">
            <a:avLst/>
          </a:prstGeom>
          <a:noFill/>
          <a:ln w="22225">
            <a:solidFill>
              <a:schemeClr val="accent1">
                <a:shade val="15000"/>
              </a:schemeClr>
            </a:solidFill>
          </a:ln>
        </p:spPr>
        <p:txBody>
          <a:bodyPr wrap="square" rtlCol="0">
            <a:spAutoFit/>
          </a:bodyPr>
          <a:lstStyle/>
          <a:p>
            <a:endParaRPr lang="en-CN" dirty="0"/>
          </a:p>
        </p:txBody>
      </p:sp>
      <p:sp>
        <p:nvSpPr>
          <p:cNvPr id="20" name="TextBox 19">
            <a:extLst>
              <a:ext uri="{FF2B5EF4-FFF2-40B4-BE49-F238E27FC236}">
                <a16:creationId xmlns:a16="http://schemas.microsoft.com/office/drawing/2014/main" id="{1DDA39D3-5C40-258A-A6E5-683F97436613}"/>
              </a:ext>
            </a:extLst>
          </p:cNvPr>
          <p:cNvSpPr txBox="1"/>
          <p:nvPr/>
        </p:nvSpPr>
        <p:spPr>
          <a:xfrm>
            <a:off x="1433690" y="4797807"/>
            <a:ext cx="4662311" cy="584775"/>
          </a:xfrm>
          <a:prstGeom prst="rect">
            <a:avLst/>
          </a:prstGeom>
          <a:noFill/>
        </p:spPr>
        <p:txBody>
          <a:bodyPr wrap="square">
            <a:spAutoFit/>
          </a:bodyPr>
          <a:lstStyle/>
          <a:p>
            <a:r>
              <a:rPr lang="en-US" sz="3200" i="1" dirty="0">
                <a:effectLst/>
                <a:latin typeface="Helvetica" pitchFamily="2" charset="0"/>
              </a:rPr>
              <a:t>(Mary, John, John).</a:t>
            </a:r>
            <a:endParaRPr lang="en-CN" sz="3200" dirty="0"/>
          </a:p>
        </p:txBody>
      </p:sp>
      <p:sp>
        <p:nvSpPr>
          <p:cNvPr id="21" name="TextBox 20">
            <a:extLst>
              <a:ext uri="{FF2B5EF4-FFF2-40B4-BE49-F238E27FC236}">
                <a16:creationId xmlns:a16="http://schemas.microsoft.com/office/drawing/2014/main" id="{F7321FBF-700E-410D-9AA8-88DF7C267447}"/>
              </a:ext>
            </a:extLst>
          </p:cNvPr>
          <p:cNvSpPr txBox="1"/>
          <p:nvPr/>
        </p:nvSpPr>
        <p:spPr>
          <a:xfrm>
            <a:off x="1433689" y="4787537"/>
            <a:ext cx="4662311" cy="584775"/>
          </a:xfrm>
          <a:prstGeom prst="rect">
            <a:avLst/>
          </a:prstGeom>
          <a:noFill/>
        </p:spPr>
        <p:txBody>
          <a:bodyPr wrap="square">
            <a:spAutoFit/>
          </a:bodyPr>
          <a:lstStyle/>
          <a:p>
            <a:r>
              <a:rPr lang="en-US" sz="3200" i="1" dirty="0">
                <a:effectLst/>
                <a:latin typeface="Helvetica" pitchFamily="2" charset="0"/>
              </a:rPr>
              <a:t>(Mary).</a:t>
            </a:r>
            <a:endParaRPr lang="en-CN" sz="3200" dirty="0"/>
          </a:p>
        </p:txBody>
      </p:sp>
    </p:spTree>
    <p:extLst>
      <p:ext uri="{BB962C8B-B14F-4D97-AF65-F5344CB8AC3E}">
        <p14:creationId xmlns:p14="http://schemas.microsoft.com/office/powerpoint/2010/main" val="98064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checkerboard(across)">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heckerboard(across)">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checkerboard(across)">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0"/>
                                        </p:tgtEl>
                                        <p:attrNameLst>
                                          <p:attrName>style.visibility</p:attrName>
                                        </p:attrNameLst>
                                      </p:cBhvr>
                                      <p:to>
                                        <p:strVal val="hidden"/>
                                      </p:to>
                                    </p:set>
                                  </p:childTnLst>
                                </p:cTn>
                              </p:par>
                              <p:par>
                                <p:cTn id="30" presetID="5"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heckerboard(across)">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checkerboard(across)">
                                      <p:cBhvr>
                                        <p:cTn id="3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p:bldP spid="20" grpId="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CF14-7C1C-7F91-181F-5A3C33D32E95}"/>
              </a:ext>
            </a:extLst>
          </p:cNvPr>
          <p:cNvSpPr>
            <a:spLocks noGrp="1"/>
          </p:cNvSpPr>
          <p:nvPr>
            <p:ph type="title"/>
          </p:nvPr>
        </p:nvSpPr>
        <p:spPr/>
        <p:txBody>
          <a:bodyPr/>
          <a:lstStyle/>
          <a:p>
            <a:r>
              <a:rPr lang="en-US" dirty="0"/>
              <a:t>Key Findings: Circuit Components and Functions </a:t>
            </a:r>
            <a:endParaRPr lang="en-CN" dirty="0"/>
          </a:p>
        </p:txBody>
      </p:sp>
      <p:sp>
        <p:nvSpPr>
          <p:cNvPr id="3" name="Date Placeholder 2">
            <a:extLst>
              <a:ext uri="{FF2B5EF4-FFF2-40B4-BE49-F238E27FC236}">
                <a16:creationId xmlns:a16="http://schemas.microsoft.com/office/drawing/2014/main" id="{D753F6FD-4C78-DF81-7305-FDEB8D7FC085}"/>
              </a:ext>
            </a:extLst>
          </p:cNvPr>
          <p:cNvSpPr>
            <a:spLocks noGrp="1"/>
          </p:cNvSpPr>
          <p:nvPr>
            <p:ph type="dt" sz="half" idx="10"/>
          </p:nvPr>
        </p:nvSpPr>
        <p:spPr/>
        <p:txBody>
          <a:bodyPr/>
          <a:lstStyle/>
          <a:p>
            <a:fld id="{4CD5608C-C5A3-8D45-B717-E9C43B24D6D4}" type="datetime1">
              <a:rPr lang="en-US" smtClean="0"/>
              <a:t>11/15/24</a:t>
            </a:fld>
            <a:endParaRPr lang="en-CN"/>
          </a:p>
        </p:txBody>
      </p:sp>
      <p:sp>
        <p:nvSpPr>
          <p:cNvPr id="4" name="Footer Placeholder 3">
            <a:extLst>
              <a:ext uri="{FF2B5EF4-FFF2-40B4-BE49-F238E27FC236}">
                <a16:creationId xmlns:a16="http://schemas.microsoft.com/office/drawing/2014/main" id="{A3813721-C048-95AD-8545-C93C1255D44A}"/>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F18BF677-2238-3523-9457-BEBF540FBB28}"/>
              </a:ext>
            </a:extLst>
          </p:cNvPr>
          <p:cNvSpPr>
            <a:spLocks noGrp="1"/>
          </p:cNvSpPr>
          <p:nvPr>
            <p:ph type="sldNum" sz="quarter" idx="12"/>
          </p:nvPr>
        </p:nvSpPr>
        <p:spPr/>
        <p:txBody>
          <a:bodyPr/>
          <a:lstStyle/>
          <a:p>
            <a:fld id="{3FDE72A6-3D0B-EA49-B477-CEE2EA9AC328}" type="slidenum">
              <a:rPr lang="en-CN" smtClean="0"/>
              <a:t>13</a:t>
            </a:fld>
            <a:endParaRPr lang="en-CN"/>
          </a:p>
        </p:txBody>
      </p:sp>
      <p:pic>
        <p:nvPicPr>
          <p:cNvPr id="6" name="Picture 5">
            <a:extLst>
              <a:ext uri="{FF2B5EF4-FFF2-40B4-BE49-F238E27FC236}">
                <a16:creationId xmlns:a16="http://schemas.microsoft.com/office/drawing/2014/main" id="{57D2C863-E4C5-98FD-7847-B1FC816666FB}"/>
              </a:ext>
            </a:extLst>
          </p:cNvPr>
          <p:cNvPicPr>
            <a:picLocks noChangeAspect="1"/>
          </p:cNvPicPr>
          <p:nvPr/>
        </p:nvPicPr>
        <p:blipFill>
          <a:blip r:embed="rId3"/>
          <a:stretch>
            <a:fillRect/>
          </a:stretch>
        </p:blipFill>
        <p:spPr>
          <a:xfrm>
            <a:off x="0" y="1128615"/>
            <a:ext cx="10698828" cy="4836086"/>
          </a:xfrm>
          <a:prstGeom prst="rect">
            <a:avLst/>
          </a:prstGeom>
        </p:spPr>
      </p:pic>
      <p:sp>
        <p:nvSpPr>
          <p:cNvPr id="7" name="TextBox 6">
            <a:extLst>
              <a:ext uri="{FF2B5EF4-FFF2-40B4-BE49-F238E27FC236}">
                <a16:creationId xmlns:a16="http://schemas.microsoft.com/office/drawing/2014/main" id="{6BAD3732-BD54-DBDE-551F-DD793B3D4851}"/>
              </a:ext>
            </a:extLst>
          </p:cNvPr>
          <p:cNvSpPr txBox="1"/>
          <p:nvPr/>
        </p:nvSpPr>
        <p:spPr>
          <a:xfrm>
            <a:off x="9908088" y="1716066"/>
            <a:ext cx="1117614" cy="646331"/>
          </a:xfrm>
          <a:prstGeom prst="rect">
            <a:avLst/>
          </a:prstGeom>
          <a:noFill/>
        </p:spPr>
        <p:txBody>
          <a:bodyPr wrap="none" rtlCol="0">
            <a:spAutoFit/>
          </a:bodyPr>
          <a:lstStyle/>
          <a:p>
            <a:r>
              <a:rPr lang="en-CN" dirty="0"/>
              <a:t>26 heads</a:t>
            </a:r>
          </a:p>
          <a:p>
            <a:r>
              <a:rPr lang="en-CN" dirty="0"/>
              <a:t>7 classes</a:t>
            </a:r>
          </a:p>
        </p:txBody>
      </p:sp>
    </p:spTree>
    <p:extLst>
      <p:ext uri="{BB962C8B-B14F-4D97-AF65-F5344CB8AC3E}">
        <p14:creationId xmlns:p14="http://schemas.microsoft.com/office/powerpoint/2010/main" val="3204019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9467F-4BC9-9AE6-F6DF-431DF029C611}"/>
              </a:ext>
            </a:extLst>
          </p:cNvPr>
          <p:cNvPicPr>
            <a:picLocks noChangeAspect="1"/>
          </p:cNvPicPr>
          <p:nvPr/>
        </p:nvPicPr>
        <p:blipFill>
          <a:blip r:embed="rId2"/>
          <a:stretch>
            <a:fillRect/>
          </a:stretch>
        </p:blipFill>
        <p:spPr>
          <a:xfrm>
            <a:off x="3071862" y="3307567"/>
            <a:ext cx="8421957" cy="3550433"/>
          </a:xfrm>
          <a:prstGeom prst="rect">
            <a:avLst/>
          </a:prstGeom>
        </p:spPr>
      </p:pic>
      <p:sp>
        <p:nvSpPr>
          <p:cNvPr id="2" name="Title 1">
            <a:extLst>
              <a:ext uri="{FF2B5EF4-FFF2-40B4-BE49-F238E27FC236}">
                <a16:creationId xmlns:a16="http://schemas.microsoft.com/office/drawing/2014/main" id="{5C0A236A-7743-E5C4-736C-5732AE3F2DE2}"/>
              </a:ext>
            </a:extLst>
          </p:cNvPr>
          <p:cNvSpPr>
            <a:spLocks noGrp="1"/>
          </p:cNvSpPr>
          <p:nvPr>
            <p:ph type="title"/>
          </p:nvPr>
        </p:nvSpPr>
        <p:spPr/>
        <p:txBody>
          <a:bodyPr/>
          <a:lstStyle/>
          <a:p>
            <a:r>
              <a:rPr lang="en-US" dirty="0"/>
              <a:t>Identified Circuit Components-3 major heads</a:t>
            </a:r>
            <a:endParaRPr lang="en-CN" dirty="0"/>
          </a:p>
        </p:txBody>
      </p:sp>
      <p:sp>
        <p:nvSpPr>
          <p:cNvPr id="3" name="Date Placeholder 2">
            <a:extLst>
              <a:ext uri="{FF2B5EF4-FFF2-40B4-BE49-F238E27FC236}">
                <a16:creationId xmlns:a16="http://schemas.microsoft.com/office/drawing/2014/main" id="{39C240CC-FDD4-049F-6500-A9DC9BD96E27}"/>
              </a:ext>
            </a:extLst>
          </p:cNvPr>
          <p:cNvSpPr>
            <a:spLocks noGrp="1"/>
          </p:cNvSpPr>
          <p:nvPr>
            <p:ph type="dt" sz="half" idx="10"/>
          </p:nvPr>
        </p:nvSpPr>
        <p:spPr/>
        <p:txBody>
          <a:bodyPr/>
          <a:lstStyle/>
          <a:p>
            <a:fld id="{923F996E-80D0-BF4C-A7E9-EDC377B6F25C}" type="datetime1">
              <a:rPr lang="en-US" smtClean="0"/>
              <a:t>11/15/24</a:t>
            </a:fld>
            <a:endParaRPr lang="en-CN"/>
          </a:p>
        </p:txBody>
      </p:sp>
      <p:sp>
        <p:nvSpPr>
          <p:cNvPr id="4" name="Footer Placeholder 3">
            <a:extLst>
              <a:ext uri="{FF2B5EF4-FFF2-40B4-BE49-F238E27FC236}">
                <a16:creationId xmlns:a16="http://schemas.microsoft.com/office/drawing/2014/main" id="{FD16AF0B-196F-07E3-2F33-B4EA0EA3ABE9}"/>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19D85D00-2F41-A46B-18B9-9CC71979F7AE}"/>
              </a:ext>
            </a:extLst>
          </p:cNvPr>
          <p:cNvSpPr>
            <a:spLocks noGrp="1"/>
          </p:cNvSpPr>
          <p:nvPr>
            <p:ph type="sldNum" sz="quarter" idx="12"/>
          </p:nvPr>
        </p:nvSpPr>
        <p:spPr/>
        <p:txBody>
          <a:bodyPr/>
          <a:lstStyle/>
          <a:p>
            <a:fld id="{3FDE72A6-3D0B-EA49-B477-CEE2EA9AC328}" type="slidenum">
              <a:rPr lang="en-CN" smtClean="0"/>
              <a:t>14</a:t>
            </a:fld>
            <a:endParaRPr lang="en-CN"/>
          </a:p>
        </p:txBody>
      </p:sp>
      <p:sp>
        <p:nvSpPr>
          <p:cNvPr id="7" name="TextBox 6">
            <a:extLst>
              <a:ext uri="{FF2B5EF4-FFF2-40B4-BE49-F238E27FC236}">
                <a16:creationId xmlns:a16="http://schemas.microsoft.com/office/drawing/2014/main" id="{76C90B23-80D6-2B2A-E69B-AD2E524BAF91}"/>
              </a:ext>
            </a:extLst>
          </p:cNvPr>
          <p:cNvSpPr txBox="1"/>
          <p:nvPr/>
        </p:nvSpPr>
        <p:spPr>
          <a:xfrm>
            <a:off x="-1" y="1074199"/>
            <a:ext cx="9306839" cy="3908762"/>
          </a:xfrm>
          <a:prstGeom prst="rect">
            <a:avLst/>
          </a:prstGeom>
          <a:noFill/>
        </p:spPr>
        <p:txBody>
          <a:bodyPr wrap="square">
            <a:spAutoFit/>
          </a:bodyPr>
          <a:lstStyle/>
          <a:p>
            <a:r>
              <a:rPr lang="en-US" sz="3200" i="1" dirty="0">
                <a:solidFill>
                  <a:srgbClr val="FFD5EB"/>
                </a:solidFill>
                <a:effectLst/>
                <a:latin typeface="Helvetica" pitchFamily="2" charset="0"/>
              </a:rPr>
              <a:t>Duplicate Token Heads</a:t>
            </a:r>
          </a:p>
          <a:p>
            <a:pPr marL="342900" indent="-342900">
              <a:buFont typeface="Arial" panose="020B0604020202020204" pitchFamily="34" charset="0"/>
              <a:buChar char="•"/>
            </a:pPr>
            <a:r>
              <a:rPr lang="en-US" sz="2400" i="1" dirty="0">
                <a:latin typeface="Helvetica" pitchFamily="2" charset="0"/>
              </a:rPr>
              <a:t>i</a:t>
            </a:r>
            <a:r>
              <a:rPr lang="en-US" sz="2400" i="1" dirty="0">
                <a:effectLst/>
                <a:latin typeface="Helvetica" pitchFamily="2" charset="0"/>
              </a:rPr>
              <a:t>dentify tokens that have already appeared in the sentence</a:t>
            </a:r>
          </a:p>
          <a:p>
            <a:pPr marL="342900" indent="-342900">
              <a:buFont typeface="Arial" panose="020B0604020202020204" pitchFamily="34" charset="0"/>
              <a:buChar char="•"/>
            </a:pPr>
            <a:r>
              <a:rPr lang="en-US" sz="2400" i="1" dirty="0">
                <a:effectLst/>
                <a:latin typeface="Helvetica" pitchFamily="2" charset="0"/>
              </a:rPr>
              <a:t>attend primarily to the S1 token from S2</a:t>
            </a:r>
          </a:p>
          <a:p>
            <a:pPr marL="342900" indent="-342900">
              <a:buFont typeface="Arial" panose="020B0604020202020204" pitchFamily="34" charset="0"/>
              <a:buChar char="•"/>
            </a:pPr>
            <a:r>
              <a:rPr lang="en-US" sz="2400" i="1" dirty="0">
                <a:latin typeface="Helvetica" pitchFamily="2" charset="0"/>
              </a:rPr>
              <a:t>Write the duplication tokens’ position </a:t>
            </a:r>
            <a:endParaRPr lang="en-US" sz="2400" dirty="0">
              <a:effectLst/>
              <a:latin typeface="Helvetica" pitchFamily="2" charset="0"/>
            </a:endParaRPr>
          </a:p>
          <a:p>
            <a:r>
              <a:rPr lang="en-US" sz="3200" i="1" dirty="0">
                <a:solidFill>
                  <a:srgbClr val="ECECF6"/>
                </a:solidFill>
                <a:effectLst/>
                <a:latin typeface="Helvetica" pitchFamily="2" charset="0"/>
              </a:rPr>
              <a:t>S-Inhibition Heads</a:t>
            </a:r>
          </a:p>
          <a:p>
            <a:pPr marL="342900" indent="-342900">
              <a:buFont typeface="Arial" panose="020B0604020202020204" pitchFamily="34" charset="0"/>
              <a:buChar char="•"/>
            </a:pPr>
            <a:r>
              <a:rPr lang="en-US" sz="2400" i="1" dirty="0">
                <a:effectLst/>
                <a:latin typeface="Helvetica" pitchFamily="2" charset="0"/>
              </a:rPr>
              <a:t>remove duplicate tokens from Name Mover Heads’ attention</a:t>
            </a:r>
            <a:endParaRPr lang="en-US" sz="2400" dirty="0">
              <a:effectLst/>
              <a:latin typeface="Helvetica" pitchFamily="2" charset="0"/>
            </a:endParaRPr>
          </a:p>
          <a:p>
            <a:pPr marL="457200" indent="-457200">
              <a:buFont typeface="Arial" panose="020B0604020202020204" pitchFamily="34" charset="0"/>
              <a:buChar char="•"/>
            </a:pPr>
            <a:r>
              <a:rPr lang="en-US" sz="2400" i="1" dirty="0">
                <a:effectLst/>
                <a:latin typeface="Helvetica" pitchFamily="2" charset="0"/>
              </a:rPr>
              <a:t>Active</a:t>
            </a:r>
            <a:r>
              <a:rPr lang="en-US" sz="2400" dirty="0">
                <a:latin typeface="Helvetica" pitchFamily="2" charset="0"/>
              </a:rPr>
              <a:t> </a:t>
            </a:r>
            <a:r>
              <a:rPr lang="en-US" sz="2400" i="1" dirty="0">
                <a:effectLst/>
                <a:latin typeface="Helvetica" pitchFamily="2" charset="0"/>
              </a:rPr>
              <a:t>at the END token            attend to the S2 token</a:t>
            </a:r>
            <a:endParaRPr lang="en-US" sz="2400" dirty="0">
              <a:effectLst/>
              <a:latin typeface="Helvetica" pitchFamily="2" charset="0"/>
            </a:endParaRPr>
          </a:p>
          <a:p>
            <a:endParaRPr lang="en-US" sz="3200" dirty="0">
              <a:effectLst/>
              <a:latin typeface="Helvetica" pitchFamily="2" charset="0"/>
            </a:endParaRPr>
          </a:p>
          <a:p>
            <a:endParaRPr lang="en-US" sz="3200" dirty="0">
              <a:effectLst/>
              <a:latin typeface="Helvetica" pitchFamily="2" charset="0"/>
            </a:endParaRPr>
          </a:p>
        </p:txBody>
      </p:sp>
      <p:sp>
        <p:nvSpPr>
          <p:cNvPr id="9" name="TextBox 8">
            <a:extLst>
              <a:ext uri="{FF2B5EF4-FFF2-40B4-BE49-F238E27FC236}">
                <a16:creationId xmlns:a16="http://schemas.microsoft.com/office/drawing/2014/main" id="{ACFE0DA1-13D4-43AC-4F1D-2086EEB5650B}"/>
              </a:ext>
            </a:extLst>
          </p:cNvPr>
          <p:cNvSpPr txBox="1"/>
          <p:nvPr/>
        </p:nvSpPr>
        <p:spPr>
          <a:xfrm>
            <a:off x="4183693" y="5285984"/>
            <a:ext cx="1816274" cy="638827"/>
          </a:xfrm>
          <a:prstGeom prst="rect">
            <a:avLst/>
          </a:prstGeom>
          <a:noFill/>
          <a:ln w="41275">
            <a:solidFill>
              <a:srgbClr val="FFD5EB"/>
            </a:solidFill>
          </a:ln>
        </p:spPr>
        <p:txBody>
          <a:bodyPr wrap="square" rtlCol="0">
            <a:spAutoFit/>
          </a:bodyPr>
          <a:lstStyle/>
          <a:p>
            <a:endParaRPr lang="en-CN" dirty="0"/>
          </a:p>
        </p:txBody>
      </p:sp>
      <p:sp>
        <p:nvSpPr>
          <p:cNvPr id="10" name="TextBox 9">
            <a:extLst>
              <a:ext uri="{FF2B5EF4-FFF2-40B4-BE49-F238E27FC236}">
                <a16:creationId xmlns:a16="http://schemas.microsoft.com/office/drawing/2014/main" id="{6C2FC2AE-EB7B-7D36-A1E5-D41E215C7FB4}"/>
              </a:ext>
            </a:extLst>
          </p:cNvPr>
          <p:cNvSpPr txBox="1"/>
          <p:nvPr/>
        </p:nvSpPr>
        <p:spPr>
          <a:xfrm>
            <a:off x="6778669" y="6020648"/>
            <a:ext cx="1603331" cy="671404"/>
          </a:xfrm>
          <a:prstGeom prst="rect">
            <a:avLst/>
          </a:prstGeom>
          <a:noFill/>
          <a:ln w="57150">
            <a:solidFill>
              <a:srgbClr val="ECECF6"/>
            </a:solidFill>
          </a:ln>
        </p:spPr>
        <p:txBody>
          <a:bodyPr wrap="square" rtlCol="0">
            <a:spAutoFit/>
          </a:bodyPr>
          <a:lstStyle/>
          <a:p>
            <a:endParaRPr lang="en-CN" dirty="0"/>
          </a:p>
        </p:txBody>
      </p:sp>
    </p:spTree>
    <p:extLst>
      <p:ext uri="{BB962C8B-B14F-4D97-AF65-F5344CB8AC3E}">
        <p14:creationId xmlns:p14="http://schemas.microsoft.com/office/powerpoint/2010/main" val="32260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linds(horizontal)">
                                      <p:cBhvr>
                                        <p:cTn id="18" dur="500"/>
                                        <p:tgtEl>
                                          <p:spTgt spid="7">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linds(horizontal)">
                                      <p:cBhvr>
                                        <p:cTn id="21" dur="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checkerboard(across)">
                                      <p:cBhvr>
                                        <p:cTn id="31" dur="500"/>
                                        <p:tgtEl>
                                          <p:spTgt spid="7">
                                            <p:txEl>
                                              <p:pRg st="4" end="4"/>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checkerboard(across)">
                                      <p:cBhvr>
                                        <p:cTn id="34" dur="500"/>
                                        <p:tgtEl>
                                          <p:spTgt spid="7">
                                            <p:txEl>
                                              <p:pRg st="5" end="5"/>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checkerboard(across)">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CD60-DAC8-9FEF-BB0E-56D5925013D6}"/>
              </a:ext>
            </a:extLst>
          </p:cNvPr>
          <p:cNvSpPr>
            <a:spLocks noGrp="1"/>
          </p:cNvSpPr>
          <p:nvPr>
            <p:ph type="title"/>
          </p:nvPr>
        </p:nvSpPr>
        <p:spPr/>
        <p:txBody>
          <a:bodyPr/>
          <a:lstStyle/>
          <a:p>
            <a:r>
              <a:rPr lang="en-US" dirty="0"/>
              <a:t>Identified Circuit Components</a:t>
            </a:r>
            <a:endParaRPr lang="en-CN" dirty="0"/>
          </a:p>
        </p:txBody>
      </p:sp>
      <p:sp>
        <p:nvSpPr>
          <p:cNvPr id="3" name="Date Placeholder 2">
            <a:extLst>
              <a:ext uri="{FF2B5EF4-FFF2-40B4-BE49-F238E27FC236}">
                <a16:creationId xmlns:a16="http://schemas.microsoft.com/office/drawing/2014/main" id="{3E61E9A2-8A00-92DB-6300-FC77ED6E43E9}"/>
              </a:ext>
            </a:extLst>
          </p:cNvPr>
          <p:cNvSpPr>
            <a:spLocks noGrp="1"/>
          </p:cNvSpPr>
          <p:nvPr>
            <p:ph type="dt" sz="half" idx="10"/>
          </p:nvPr>
        </p:nvSpPr>
        <p:spPr/>
        <p:txBody>
          <a:bodyPr/>
          <a:lstStyle/>
          <a:p>
            <a:fld id="{E0C2AC28-2BAD-1C45-86EA-6CBB897DA4C7}" type="datetime1">
              <a:rPr lang="en-US" smtClean="0"/>
              <a:t>11/15/24</a:t>
            </a:fld>
            <a:endParaRPr lang="en-CN"/>
          </a:p>
        </p:txBody>
      </p:sp>
      <p:sp>
        <p:nvSpPr>
          <p:cNvPr id="4" name="Footer Placeholder 3">
            <a:extLst>
              <a:ext uri="{FF2B5EF4-FFF2-40B4-BE49-F238E27FC236}">
                <a16:creationId xmlns:a16="http://schemas.microsoft.com/office/drawing/2014/main" id="{2167BF46-AACC-AA3F-DDF0-DA04CEAD4736}"/>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CDF24C08-F5E6-D162-536D-0D5C7D241684}"/>
              </a:ext>
            </a:extLst>
          </p:cNvPr>
          <p:cNvSpPr>
            <a:spLocks noGrp="1"/>
          </p:cNvSpPr>
          <p:nvPr>
            <p:ph type="sldNum" sz="quarter" idx="12"/>
          </p:nvPr>
        </p:nvSpPr>
        <p:spPr/>
        <p:txBody>
          <a:bodyPr/>
          <a:lstStyle/>
          <a:p>
            <a:fld id="{3FDE72A6-3D0B-EA49-B477-CEE2EA9AC328}" type="slidenum">
              <a:rPr lang="en-CN" smtClean="0"/>
              <a:t>15</a:t>
            </a:fld>
            <a:endParaRPr lang="en-CN"/>
          </a:p>
        </p:txBody>
      </p:sp>
      <p:sp>
        <p:nvSpPr>
          <p:cNvPr id="7" name="TextBox 6">
            <a:extLst>
              <a:ext uri="{FF2B5EF4-FFF2-40B4-BE49-F238E27FC236}">
                <a16:creationId xmlns:a16="http://schemas.microsoft.com/office/drawing/2014/main" id="{35E0612E-618E-C228-43B3-7025C9F34933}"/>
              </a:ext>
            </a:extLst>
          </p:cNvPr>
          <p:cNvSpPr txBox="1"/>
          <p:nvPr/>
        </p:nvSpPr>
        <p:spPr>
          <a:xfrm>
            <a:off x="0" y="1092007"/>
            <a:ext cx="7102258" cy="2185214"/>
          </a:xfrm>
          <a:prstGeom prst="rect">
            <a:avLst/>
          </a:prstGeom>
          <a:noFill/>
        </p:spPr>
        <p:txBody>
          <a:bodyPr wrap="square">
            <a:spAutoFit/>
          </a:bodyPr>
          <a:lstStyle/>
          <a:p>
            <a:r>
              <a:rPr lang="en-US" sz="3200" i="1" dirty="0">
                <a:solidFill>
                  <a:srgbClr val="CEFAEE"/>
                </a:solidFill>
                <a:effectLst/>
                <a:latin typeface="Helvetica" pitchFamily="2" charset="0"/>
              </a:rPr>
              <a:t>Name Mover Heads</a:t>
            </a:r>
          </a:p>
          <a:p>
            <a:pPr marL="342900" indent="-342900">
              <a:buFont typeface="Arial" panose="020B0604020202020204" pitchFamily="34" charset="0"/>
              <a:buChar char="•"/>
            </a:pPr>
            <a:r>
              <a:rPr lang="en-US" sz="2400" i="1" dirty="0">
                <a:effectLst/>
                <a:latin typeface="Helvetica" pitchFamily="2" charset="0"/>
              </a:rPr>
              <a:t>output the remaining name</a:t>
            </a:r>
          </a:p>
          <a:p>
            <a:pPr marL="342900" indent="-342900">
              <a:buFont typeface="Arial" panose="020B0604020202020204" pitchFamily="34" charset="0"/>
              <a:buChar char="•"/>
            </a:pPr>
            <a:r>
              <a:rPr lang="en-US" sz="2400" i="1" dirty="0">
                <a:latin typeface="Helvetica" pitchFamily="2" charset="0"/>
              </a:rPr>
              <a:t>Active at END</a:t>
            </a:r>
          </a:p>
          <a:p>
            <a:pPr marL="342900" indent="-342900">
              <a:buFont typeface="Arial" panose="020B0604020202020204" pitchFamily="34" charset="0"/>
              <a:buChar char="•"/>
            </a:pPr>
            <a:r>
              <a:rPr lang="en-US" sz="2400" i="1" dirty="0">
                <a:effectLst/>
                <a:latin typeface="Helvetica" pitchFamily="2" charset="0"/>
              </a:rPr>
              <a:t>Attend to I</a:t>
            </a:r>
            <a:r>
              <a:rPr lang="en-US" sz="2400" i="1" dirty="0">
                <a:latin typeface="Helvetica" pitchFamily="2" charset="0"/>
              </a:rPr>
              <a:t>O token over S1 and S2 (S-inhibition)</a:t>
            </a:r>
            <a:endParaRPr lang="en-US" sz="2400" dirty="0">
              <a:effectLst/>
              <a:latin typeface="Helvetica" pitchFamily="2" charset="0"/>
            </a:endParaRPr>
          </a:p>
          <a:p>
            <a:endParaRPr lang="en-US" sz="3200" dirty="0">
              <a:effectLst/>
              <a:latin typeface="Helvetica" pitchFamily="2" charset="0"/>
            </a:endParaRPr>
          </a:p>
        </p:txBody>
      </p:sp>
      <p:pic>
        <p:nvPicPr>
          <p:cNvPr id="8" name="Picture 7">
            <a:extLst>
              <a:ext uri="{FF2B5EF4-FFF2-40B4-BE49-F238E27FC236}">
                <a16:creationId xmlns:a16="http://schemas.microsoft.com/office/drawing/2014/main" id="{12B789DA-3895-697A-50B2-C13573E0D455}"/>
              </a:ext>
            </a:extLst>
          </p:cNvPr>
          <p:cNvPicPr>
            <a:picLocks noChangeAspect="1"/>
          </p:cNvPicPr>
          <p:nvPr/>
        </p:nvPicPr>
        <p:blipFill>
          <a:blip r:embed="rId2"/>
          <a:stretch>
            <a:fillRect/>
          </a:stretch>
        </p:blipFill>
        <p:spPr>
          <a:xfrm>
            <a:off x="3071862" y="3307567"/>
            <a:ext cx="8421957" cy="3550433"/>
          </a:xfrm>
          <a:prstGeom prst="rect">
            <a:avLst/>
          </a:prstGeom>
        </p:spPr>
      </p:pic>
      <p:sp>
        <p:nvSpPr>
          <p:cNvPr id="9" name="TextBox 8">
            <a:extLst>
              <a:ext uri="{FF2B5EF4-FFF2-40B4-BE49-F238E27FC236}">
                <a16:creationId xmlns:a16="http://schemas.microsoft.com/office/drawing/2014/main" id="{7E441200-66D2-4DB2-A91D-436475C63BBF}"/>
              </a:ext>
            </a:extLst>
          </p:cNvPr>
          <p:cNvSpPr txBox="1"/>
          <p:nvPr/>
        </p:nvSpPr>
        <p:spPr>
          <a:xfrm>
            <a:off x="8367386" y="5678310"/>
            <a:ext cx="2743200" cy="590357"/>
          </a:xfrm>
          <a:prstGeom prst="rect">
            <a:avLst/>
          </a:prstGeom>
          <a:noFill/>
          <a:ln w="50800">
            <a:solidFill>
              <a:srgbClr val="CEFAEE"/>
            </a:solidFill>
          </a:ln>
        </p:spPr>
        <p:txBody>
          <a:bodyPr wrap="square" rtlCol="0">
            <a:spAutoFit/>
          </a:bodyPr>
          <a:lstStyle/>
          <a:p>
            <a:endParaRPr lang="en-CN" dirty="0"/>
          </a:p>
        </p:txBody>
      </p:sp>
    </p:spTree>
    <p:extLst>
      <p:ext uri="{BB962C8B-B14F-4D97-AF65-F5344CB8AC3E}">
        <p14:creationId xmlns:p14="http://schemas.microsoft.com/office/powerpoint/2010/main" val="2592285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EAFD-D2D1-F820-A458-8CB9A584A3C8}"/>
              </a:ext>
            </a:extLst>
          </p:cNvPr>
          <p:cNvSpPr>
            <a:spLocks noGrp="1"/>
          </p:cNvSpPr>
          <p:nvPr>
            <p:ph type="title"/>
          </p:nvPr>
        </p:nvSpPr>
        <p:spPr/>
        <p:txBody>
          <a:bodyPr/>
          <a:lstStyle/>
          <a:p>
            <a:r>
              <a:rPr lang="en-US" dirty="0"/>
              <a:t>Identified Circuit Components</a:t>
            </a:r>
            <a:endParaRPr lang="en-CN" dirty="0"/>
          </a:p>
        </p:txBody>
      </p:sp>
      <p:sp>
        <p:nvSpPr>
          <p:cNvPr id="3" name="Date Placeholder 2">
            <a:extLst>
              <a:ext uri="{FF2B5EF4-FFF2-40B4-BE49-F238E27FC236}">
                <a16:creationId xmlns:a16="http://schemas.microsoft.com/office/drawing/2014/main" id="{2154CE62-AC29-F154-8D90-53B572B9FE62}"/>
              </a:ext>
            </a:extLst>
          </p:cNvPr>
          <p:cNvSpPr>
            <a:spLocks noGrp="1"/>
          </p:cNvSpPr>
          <p:nvPr>
            <p:ph type="dt" sz="half" idx="10"/>
          </p:nvPr>
        </p:nvSpPr>
        <p:spPr/>
        <p:txBody>
          <a:bodyPr/>
          <a:lstStyle/>
          <a:p>
            <a:fld id="{3EB8BB1F-2178-3F49-AD56-93CAD597D4E1}" type="datetime1">
              <a:rPr lang="en-US" smtClean="0"/>
              <a:t>11/15/24</a:t>
            </a:fld>
            <a:endParaRPr lang="en-CN"/>
          </a:p>
        </p:txBody>
      </p:sp>
      <p:sp>
        <p:nvSpPr>
          <p:cNvPr id="4" name="Footer Placeholder 3">
            <a:extLst>
              <a:ext uri="{FF2B5EF4-FFF2-40B4-BE49-F238E27FC236}">
                <a16:creationId xmlns:a16="http://schemas.microsoft.com/office/drawing/2014/main" id="{3D6DDCD3-041C-A09C-755E-0AA47CA4DEA0}"/>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6AB5CCC9-199C-B739-F03D-C2F13B9DC6F8}"/>
              </a:ext>
            </a:extLst>
          </p:cNvPr>
          <p:cNvSpPr>
            <a:spLocks noGrp="1"/>
          </p:cNvSpPr>
          <p:nvPr>
            <p:ph type="sldNum" sz="quarter" idx="12"/>
          </p:nvPr>
        </p:nvSpPr>
        <p:spPr/>
        <p:txBody>
          <a:bodyPr/>
          <a:lstStyle/>
          <a:p>
            <a:fld id="{3FDE72A6-3D0B-EA49-B477-CEE2EA9AC328}" type="slidenum">
              <a:rPr lang="en-CN" smtClean="0"/>
              <a:t>16</a:t>
            </a:fld>
            <a:endParaRPr lang="en-CN"/>
          </a:p>
        </p:txBody>
      </p:sp>
      <p:pic>
        <p:nvPicPr>
          <p:cNvPr id="6" name="Picture 5">
            <a:extLst>
              <a:ext uri="{FF2B5EF4-FFF2-40B4-BE49-F238E27FC236}">
                <a16:creationId xmlns:a16="http://schemas.microsoft.com/office/drawing/2014/main" id="{84773B8A-4BB2-2E2B-876C-4CC887915547}"/>
              </a:ext>
            </a:extLst>
          </p:cNvPr>
          <p:cNvPicPr>
            <a:picLocks noChangeAspect="1"/>
          </p:cNvPicPr>
          <p:nvPr/>
        </p:nvPicPr>
        <p:blipFill>
          <a:blip r:embed="rId2"/>
          <a:stretch>
            <a:fillRect/>
          </a:stretch>
        </p:blipFill>
        <p:spPr>
          <a:xfrm>
            <a:off x="3071862" y="3307567"/>
            <a:ext cx="8421957" cy="3550433"/>
          </a:xfrm>
          <a:prstGeom prst="rect">
            <a:avLst/>
          </a:prstGeom>
        </p:spPr>
      </p:pic>
      <p:sp>
        <p:nvSpPr>
          <p:cNvPr id="8" name="TextBox 7">
            <a:extLst>
              <a:ext uri="{FF2B5EF4-FFF2-40B4-BE49-F238E27FC236}">
                <a16:creationId xmlns:a16="http://schemas.microsoft.com/office/drawing/2014/main" id="{37F02B05-E944-636B-C5E9-71FAB065D4D1}"/>
              </a:ext>
            </a:extLst>
          </p:cNvPr>
          <p:cNvSpPr txBox="1"/>
          <p:nvPr/>
        </p:nvSpPr>
        <p:spPr>
          <a:xfrm>
            <a:off x="97077" y="1061673"/>
            <a:ext cx="6231698" cy="2985433"/>
          </a:xfrm>
          <a:prstGeom prst="rect">
            <a:avLst/>
          </a:prstGeom>
          <a:noFill/>
        </p:spPr>
        <p:txBody>
          <a:bodyPr wrap="square">
            <a:spAutoFit/>
          </a:bodyPr>
          <a:lstStyle/>
          <a:p>
            <a:r>
              <a:rPr lang="en-US" sz="3200" i="1" dirty="0">
                <a:solidFill>
                  <a:srgbClr val="FFE7D3"/>
                </a:solidFill>
                <a:effectLst/>
                <a:latin typeface="Helvetica" pitchFamily="2" charset="0"/>
              </a:rPr>
              <a:t>Negative Name Mover Heads</a:t>
            </a:r>
          </a:p>
          <a:p>
            <a:endParaRPr lang="en-US" i="1" dirty="0">
              <a:latin typeface="Helvetica" pitchFamily="2" charset="0"/>
            </a:endParaRPr>
          </a:p>
          <a:p>
            <a:pPr marL="285750" indent="-285750">
              <a:buFont typeface="Arial" panose="020B0604020202020204" pitchFamily="34" charset="0"/>
              <a:buChar char="•"/>
            </a:pPr>
            <a:r>
              <a:rPr lang="en-US" sz="2400" i="1" dirty="0">
                <a:effectLst/>
                <a:latin typeface="Helvetica" pitchFamily="2" charset="0"/>
              </a:rPr>
              <a:t>writes in the opposite direction of the Name Mover Heads</a:t>
            </a:r>
            <a:endParaRPr lang="en-US" sz="2400" dirty="0">
              <a:effectLst/>
              <a:latin typeface="Helvetica" pitchFamily="2" charset="0"/>
            </a:endParaRPr>
          </a:p>
          <a:p>
            <a:pPr marL="285750" indent="-285750">
              <a:buFont typeface="Arial" panose="020B0604020202020204" pitchFamily="34" charset="0"/>
              <a:buChar char="•"/>
            </a:pPr>
            <a:endParaRPr lang="en-US" sz="2400" i="1" dirty="0">
              <a:effectLst/>
              <a:latin typeface="Helvetica" pitchFamily="2" charset="0"/>
            </a:endParaRPr>
          </a:p>
          <a:p>
            <a:pPr marL="285750" indent="-285750">
              <a:buFont typeface="Arial" panose="020B0604020202020204" pitchFamily="34" charset="0"/>
              <a:buChar char="•"/>
            </a:pPr>
            <a:r>
              <a:rPr lang="en-US" sz="2400" i="1" dirty="0">
                <a:effectLst/>
                <a:latin typeface="Helvetica" pitchFamily="2" charset="0"/>
              </a:rPr>
              <a:t>to avoid high cross-entropy loss when making mistakes</a:t>
            </a:r>
            <a:endParaRPr lang="en-US" sz="2400" dirty="0">
              <a:effectLst/>
              <a:latin typeface="Helvetica" pitchFamily="2" charset="0"/>
            </a:endParaRPr>
          </a:p>
          <a:p>
            <a:pPr marL="285750" indent="-285750">
              <a:buFont typeface="Arial" panose="020B0604020202020204" pitchFamily="34" charset="0"/>
              <a:buChar char="•"/>
            </a:pPr>
            <a:endParaRPr lang="en-US" dirty="0">
              <a:effectLst/>
              <a:latin typeface="Helvetica" pitchFamily="2" charset="0"/>
            </a:endParaRPr>
          </a:p>
        </p:txBody>
      </p:sp>
      <p:sp>
        <p:nvSpPr>
          <p:cNvPr id="9" name="TextBox 8">
            <a:extLst>
              <a:ext uri="{FF2B5EF4-FFF2-40B4-BE49-F238E27FC236}">
                <a16:creationId xmlns:a16="http://schemas.microsoft.com/office/drawing/2014/main" id="{F4C47396-E1D4-983E-73CC-7D87972A1E84}"/>
              </a:ext>
            </a:extLst>
          </p:cNvPr>
          <p:cNvSpPr txBox="1"/>
          <p:nvPr/>
        </p:nvSpPr>
        <p:spPr>
          <a:xfrm>
            <a:off x="8455068" y="5135671"/>
            <a:ext cx="2655518" cy="626302"/>
          </a:xfrm>
          <a:prstGeom prst="rect">
            <a:avLst/>
          </a:prstGeom>
          <a:noFill/>
          <a:ln w="57150">
            <a:solidFill>
              <a:srgbClr val="FFE7D3"/>
            </a:solidFill>
          </a:ln>
        </p:spPr>
        <p:txBody>
          <a:bodyPr wrap="square" rtlCol="0">
            <a:spAutoFit/>
          </a:bodyPr>
          <a:lstStyle/>
          <a:p>
            <a:endParaRPr lang="en-CN" dirty="0"/>
          </a:p>
        </p:txBody>
      </p:sp>
    </p:spTree>
    <p:extLst>
      <p:ext uri="{BB962C8B-B14F-4D97-AF65-F5344CB8AC3E}">
        <p14:creationId xmlns:p14="http://schemas.microsoft.com/office/powerpoint/2010/main" val="156275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checkerboard(across)">
                                      <p:cBhvr>
                                        <p:cTn id="15" dur="500"/>
                                        <p:tgtEl>
                                          <p:spTgt spid="8">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checkerboard(across)">
                                      <p:cBhvr>
                                        <p:cTn id="1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7200A-49EF-0F32-24A9-27E9F66AA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51F2A-026B-449E-B944-F3C548D1A070}"/>
              </a:ext>
            </a:extLst>
          </p:cNvPr>
          <p:cNvSpPr>
            <a:spLocks noGrp="1"/>
          </p:cNvSpPr>
          <p:nvPr>
            <p:ph type="title"/>
          </p:nvPr>
        </p:nvSpPr>
        <p:spPr/>
        <p:txBody>
          <a:bodyPr/>
          <a:lstStyle/>
          <a:p>
            <a:r>
              <a:rPr lang="en-US" dirty="0"/>
              <a:t>Identified Circuit Components-3 minor heads</a:t>
            </a:r>
            <a:endParaRPr lang="en-CN" dirty="0"/>
          </a:p>
        </p:txBody>
      </p:sp>
      <p:sp>
        <p:nvSpPr>
          <p:cNvPr id="3" name="Date Placeholder 2">
            <a:extLst>
              <a:ext uri="{FF2B5EF4-FFF2-40B4-BE49-F238E27FC236}">
                <a16:creationId xmlns:a16="http://schemas.microsoft.com/office/drawing/2014/main" id="{A1AC8AEE-9147-F964-85D2-63EDC13D5FFE}"/>
              </a:ext>
            </a:extLst>
          </p:cNvPr>
          <p:cNvSpPr>
            <a:spLocks noGrp="1"/>
          </p:cNvSpPr>
          <p:nvPr>
            <p:ph type="dt" sz="half" idx="10"/>
          </p:nvPr>
        </p:nvSpPr>
        <p:spPr/>
        <p:txBody>
          <a:bodyPr/>
          <a:lstStyle/>
          <a:p>
            <a:fld id="{C6FE265D-3F79-354E-956F-2BE28BDDE1CE}" type="datetime1">
              <a:rPr lang="en-US" smtClean="0"/>
              <a:t>11/15/24</a:t>
            </a:fld>
            <a:endParaRPr lang="en-CN"/>
          </a:p>
        </p:txBody>
      </p:sp>
      <p:sp>
        <p:nvSpPr>
          <p:cNvPr id="4" name="Footer Placeholder 3">
            <a:extLst>
              <a:ext uri="{FF2B5EF4-FFF2-40B4-BE49-F238E27FC236}">
                <a16:creationId xmlns:a16="http://schemas.microsoft.com/office/drawing/2014/main" id="{61884A67-6736-FB48-4DDF-9A76963CFDDC}"/>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484EE105-561E-1713-41DA-8F369CDC7DFB}"/>
              </a:ext>
            </a:extLst>
          </p:cNvPr>
          <p:cNvSpPr>
            <a:spLocks noGrp="1"/>
          </p:cNvSpPr>
          <p:nvPr>
            <p:ph type="sldNum" sz="quarter" idx="12"/>
          </p:nvPr>
        </p:nvSpPr>
        <p:spPr/>
        <p:txBody>
          <a:bodyPr/>
          <a:lstStyle/>
          <a:p>
            <a:fld id="{3FDE72A6-3D0B-EA49-B477-CEE2EA9AC328}" type="slidenum">
              <a:rPr lang="en-CN" smtClean="0"/>
              <a:t>17</a:t>
            </a:fld>
            <a:endParaRPr lang="en-CN"/>
          </a:p>
        </p:txBody>
      </p:sp>
      <p:pic>
        <p:nvPicPr>
          <p:cNvPr id="6" name="Picture 5">
            <a:extLst>
              <a:ext uri="{FF2B5EF4-FFF2-40B4-BE49-F238E27FC236}">
                <a16:creationId xmlns:a16="http://schemas.microsoft.com/office/drawing/2014/main" id="{A57DBEE9-A472-1CE7-A454-316ACAAE8208}"/>
              </a:ext>
            </a:extLst>
          </p:cNvPr>
          <p:cNvPicPr>
            <a:picLocks noChangeAspect="1"/>
          </p:cNvPicPr>
          <p:nvPr/>
        </p:nvPicPr>
        <p:blipFill>
          <a:blip r:embed="rId2"/>
          <a:stretch>
            <a:fillRect/>
          </a:stretch>
        </p:blipFill>
        <p:spPr>
          <a:xfrm>
            <a:off x="3770043" y="3307567"/>
            <a:ext cx="8421957" cy="3550433"/>
          </a:xfrm>
          <a:prstGeom prst="rect">
            <a:avLst/>
          </a:prstGeom>
        </p:spPr>
      </p:pic>
      <p:sp>
        <p:nvSpPr>
          <p:cNvPr id="8" name="TextBox 7">
            <a:extLst>
              <a:ext uri="{FF2B5EF4-FFF2-40B4-BE49-F238E27FC236}">
                <a16:creationId xmlns:a16="http://schemas.microsoft.com/office/drawing/2014/main" id="{E86D5983-9684-E58E-A9D0-27A0EB85975E}"/>
              </a:ext>
            </a:extLst>
          </p:cNvPr>
          <p:cNvSpPr txBox="1"/>
          <p:nvPr/>
        </p:nvSpPr>
        <p:spPr>
          <a:xfrm>
            <a:off x="0" y="904117"/>
            <a:ext cx="6231698" cy="4216539"/>
          </a:xfrm>
          <a:prstGeom prst="rect">
            <a:avLst/>
          </a:prstGeom>
          <a:noFill/>
        </p:spPr>
        <p:txBody>
          <a:bodyPr wrap="square">
            <a:spAutoFit/>
          </a:bodyPr>
          <a:lstStyle/>
          <a:p>
            <a:r>
              <a:rPr lang="en-US" sz="3200" i="1" dirty="0">
                <a:solidFill>
                  <a:srgbClr val="FFE7D3"/>
                </a:solidFill>
                <a:effectLst/>
                <a:latin typeface="Helvetica" pitchFamily="2" charset="0"/>
              </a:rPr>
              <a:t>Previous Token Heads </a:t>
            </a:r>
          </a:p>
          <a:p>
            <a:pPr marL="285750" indent="-285750">
              <a:buFont typeface="Arial" panose="020B0604020202020204" pitchFamily="34" charset="0"/>
              <a:buChar char="•"/>
            </a:pPr>
            <a:r>
              <a:rPr lang="en-US" sz="2400" i="1" dirty="0">
                <a:effectLst/>
                <a:latin typeface="Helvetica" pitchFamily="2" charset="0"/>
              </a:rPr>
              <a:t>copy information about the token S to token S1+1</a:t>
            </a:r>
          </a:p>
          <a:p>
            <a:pPr marL="285750" indent="-285750">
              <a:buFont typeface="Arial" panose="020B0604020202020204" pitchFamily="34" charset="0"/>
              <a:buChar char="•"/>
            </a:pPr>
            <a:endParaRPr lang="en-US" sz="2400" i="1" dirty="0">
              <a:latin typeface="Helvetica" pitchFamily="2" charset="0"/>
            </a:endParaRPr>
          </a:p>
          <a:p>
            <a:r>
              <a:rPr lang="en-US" sz="3200" i="1" dirty="0">
                <a:effectLst/>
                <a:latin typeface="Helvetica" pitchFamily="2" charset="0"/>
              </a:rPr>
              <a:t>Backup Name Mover Heads</a:t>
            </a:r>
            <a:endParaRPr lang="en-US" sz="3200" dirty="0">
              <a:effectLst/>
              <a:latin typeface="Helvetica" pitchFamily="2" charset="0"/>
            </a:endParaRPr>
          </a:p>
          <a:p>
            <a:pPr marL="285750" indent="-285750">
              <a:buFont typeface="Arial" panose="020B0604020202020204" pitchFamily="34" charset="0"/>
              <a:buChar char="•"/>
            </a:pPr>
            <a:r>
              <a:rPr lang="en-US" sz="2400" i="1" dirty="0">
                <a:effectLst/>
                <a:latin typeface="Helvetica" pitchFamily="2" charset="0"/>
              </a:rPr>
              <a:t>move the IO token to the output(regular Name Mover Heads are knocked out</a:t>
            </a:r>
            <a:endParaRPr lang="en-US" sz="2400" dirty="0">
              <a:effectLst/>
              <a:latin typeface="Helvetica" pitchFamily="2" charset="0"/>
            </a:endParaRPr>
          </a:p>
          <a:p>
            <a:endParaRPr lang="en-US" sz="2400" dirty="0">
              <a:effectLst/>
              <a:latin typeface="Helvetica" pitchFamily="2" charset="0"/>
            </a:endParaRPr>
          </a:p>
          <a:p>
            <a:pPr marL="285750" indent="-285750">
              <a:buFont typeface="Arial" panose="020B0604020202020204" pitchFamily="34" charset="0"/>
              <a:buChar char="•"/>
            </a:pPr>
            <a:endParaRPr lang="en-US" sz="2400" i="1" dirty="0">
              <a:effectLst/>
              <a:latin typeface="Helvetica" pitchFamily="2" charset="0"/>
            </a:endParaRPr>
          </a:p>
          <a:p>
            <a:pPr marL="285750" indent="-285750">
              <a:buFont typeface="Arial" panose="020B0604020202020204" pitchFamily="34" charset="0"/>
              <a:buChar char="•"/>
            </a:pPr>
            <a:endParaRPr lang="en-US" dirty="0">
              <a:effectLst/>
              <a:latin typeface="Helvetica" pitchFamily="2" charset="0"/>
            </a:endParaRPr>
          </a:p>
          <a:p>
            <a:pPr marL="285750" indent="-285750">
              <a:buFont typeface="Arial" panose="020B0604020202020204" pitchFamily="34" charset="0"/>
              <a:buChar char="•"/>
            </a:pPr>
            <a:endParaRPr lang="en-US" dirty="0">
              <a:effectLst/>
              <a:latin typeface="Helvetica" pitchFamily="2" charset="0"/>
            </a:endParaRPr>
          </a:p>
        </p:txBody>
      </p:sp>
      <p:sp>
        <p:nvSpPr>
          <p:cNvPr id="10" name="TextBox 9">
            <a:extLst>
              <a:ext uri="{FF2B5EF4-FFF2-40B4-BE49-F238E27FC236}">
                <a16:creationId xmlns:a16="http://schemas.microsoft.com/office/drawing/2014/main" id="{C5F0A023-F097-22E6-6DF6-1047FDF32AE2}"/>
              </a:ext>
            </a:extLst>
          </p:cNvPr>
          <p:cNvSpPr txBox="1"/>
          <p:nvPr/>
        </p:nvSpPr>
        <p:spPr>
          <a:xfrm>
            <a:off x="-241126" y="5758547"/>
            <a:ext cx="6231698" cy="369332"/>
          </a:xfrm>
          <a:prstGeom prst="rect">
            <a:avLst/>
          </a:prstGeom>
          <a:noFill/>
        </p:spPr>
        <p:txBody>
          <a:bodyPr wrap="square">
            <a:spAutoFit/>
          </a:bodyPr>
          <a:lstStyle/>
          <a:p>
            <a:endParaRPr lang="en-US" dirty="0">
              <a:effectLst/>
              <a:latin typeface="Helvetica" pitchFamily="2" charset="0"/>
            </a:endParaRPr>
          </a:p>
        </p:txBody>
      </p:sp>
      <p:sp>
        <p:nvSpPr>
          <p:cNvPr id="12" name="TextBox 11">
            <a:extLst>
              <a:ext uri="{FF2B5EF4-FFF2-40B4-BE49-F238E27FC236}">
                <a16:creationId xmlns:a16="http://schemas.microsoft.com/office/drawing/2014/main" id="{0324D79B-8661-803D-CF5A-D5FCF15AD106}"/>
              </a:ext>
            </a:extLst>
          </p:cNvPr>
          <p:cNvSpPr txBox="1"/>
          <p:nvPr/>
        </p:nvSpPr>
        <p:spPr>
          <a:xfrm>
            <a:off x="6096000" y="1003157"/>
            <a:ext cx="6250488" cy="2800767"/>
          </a:xfrm>
          <a:prstGeom prst="rect">
            <a:avLst/>
          </a:prstGeom>
          <a:noFill/>
        </p:spPr>
        <p:txBody>
          <a:bodyPr wrap="square">
            <a:spAutoFit/>
          </a:bodyPr>
          <a:lstStyle/>
          <a:p>
            <a:r>
              <a:rPr lang="en-US" sz="3200" i="1" dirty="0">
                <a:solidFill>
                  <a:srgbClr val="FFE7D3"/>
                </a:solidFill>
                <a:effectLst/>
                <a:latin typeface="Helvetica" pitchFamily="2" charset="0"/>
              </a:rPr>
              <a:t>Induction Heads </a:t>
            </a:r>
          </a:p>
          <a:p>
            <a:pPr marL="285750" indent="-285750">
              <a:buFont typeface="Arial" panose="020B0604020202020204" pitchFamily="34" charset="0"/>
              <a:buChar char="•"/>
            </a:pPr>
            <a:r>
              <a:rPr lang="en-US" sz="2400" i="1" dirty="0">
                <a:effectLst/>
                <a:latin typeface="Helvetica" pitchFamily="2" charset="0"/>
              </a:rPr>
              <a:t>perform the same role as the Duplicate Token Heads through an induction mechanism.</a:t>
            </a:r>
          </a:p>
          <a:p>
            <a:pPr marL="285750" indent="-285750">
              <a:buFont typeface="Arial" panose="020B0604020202020204" pitchFamily="34" charset="0"/>
              <a:buChar char="•"/>
            </a:pPr>
            <a:r>
              <a:rPr lang="en-US" sz="2400" i="1" dirty="0">
                <a:effectLst/>
                <a:latin typeface="Helvetica" pitchFamily="2" charset="0"/>
              </a:rPr>
              <a:t>active at position S2, attend to token S1+1</a:t>
            </a:r>
            <a:endParaRPr lang="en-US" sz="2400" dirty="0">
              <a:effectLst/>
              <a:latin typeface="Helvetica" pitchFamily="2" charset="0"/>
            </a:endParaRPr>
          </a:p>
          <a:p>
            <a:pPr marL="285750" indent="-285750">
              <a:buFont typeface="Arial" panose="020B0604020202020204" pitchFamily="34" charset="0"/>
              <a:buChar char="•"/>
            </a:pPr>
            <a:r>
              <a:rPr lang="en-US" sz="2400" i="1" dirty="0">
                <a:effectLst/>
                <a:latin typeface="Helvetica" pitchFamily="2" charset="0"/>
              </a:rPr>
              <a:t>used both as a pointer to S1 and as a signal that S is duplicated</a:t>
            </a:r>
            <a:endParaRPr lang="en-US" sz="2400" dirty="0">
              <a:effectLst/>
              <a:latin typeface="Helvetica" pitchFamily="2" charset="0"/>
            </a:endParaRPr>
          </a:p>
        </p:txBody>
      </p:sp>
      <p:sp>
        <p:nvSpPr>
          <p:cNvPr id="13" name="TextBox 12">
            <a:extLst>
              <a:ext uri="{FF2B5EF4-FFF2-40B4-BE49-F238E27FC236}">
                <a16:creationId xmlns:a16="http://schemas.microsoft.com/office/drawing/2014/main" id="{09B23154-6E48-3D7D-1D2E-83C40958DADC}"/>
              </a:ext>
            </a:extLst>
          </p:cNvPr>
          <p:cNvSpPr txBox="1"/>
          <p:nvPr/>
        </p:nvSpPr>
        <p:spPr>
          <a:xfrm>
            <a:off x="5599134" y="4434214"/>
            <a:ext cx="1778696" cy="563671"/>
          </a:xfrm>
          <a:prstGeom prst="rect">
            <a:avLst/>
          </a:prstGeom>
          <a:noFill/>
          <a:ln w="60325">
            <a:solidFill>
              <a:srgbClr val="FBECD5"/>
            </a:solidFill>
          </a:ln>
        </p:spPr>
        <p:txBody>
          <a:bodyPr wrap="square" rtlCol="0">
            <a:spAutoFit/>
          </a:bodyPr>
          <a:lstStyle/>
          <a:p>
            <a:endParaRPr lang="en-CN" dirty="0"/>
          </a:p>
        </p:txBody>
      </p:sp>
      <p:sp>
        <p:nvSpPr>
          <p:cNvPr id="15" name="TextBox 14">
            <a:extLst>
              <a:ext uri="{FF2B5EF4-FFF2-40B4-BE49-F238E27FC236}">
                <a16:creationId xmlns:a16="http://schemas.microsoft.com/office/drawing/2014/main" id="{4BCB8098-EF72-C104-24F2-4B4253C0D221}"/>
              </a:ext>
            </a:extLst>
          </p:cNvPr>
          <p:cNvSpPr txBox="1"/>
          <p:nvPr/>
        </p:nvSpPr>
        <p:spPr>
          <a:xfrm>
            <a:off x="6632481" y="5377956"/>
            <a:ext cx="1520919" cy="563671"/>
          </a:xfrm>
          <a:prstGeom prst="rect">
            <a:avLst/>
          </a:prstGeom>
          <a:noFill/>
          <a:ln w="60325">
            <a:solidFill>
              <a:srgbClr val="FFF5D8"/>
            </a:solidFill>
          </a:ln>
        </p:spPr>
        <p:txBody>
          <a:bodyPr wrap="square" rtlCol="0">
            <a:spAutoFit/>
          </a:bodyPr>
          <a:lstStyle/>
          <a:p>
            <a:endParaRPr lang="en-CN" dirty="0"/>
          </a:p>
        </p:txBody>
      </p:sp>
      <p:sp>
        <p:nvSpPr>
          <p:cNvPr id="16" name="TextBox 15">
            <a:extLst>
              <a:ext uri="{FF2B5EF4-FFF2-40B4-BE49-F238E27FC236}">
                <a16:creationId xmlns:a16="http://schemas.microsoft.com/office/drawing/2014/main" id="{88F0753B-FF7C-0A9D-F065-49D7DCD98D1F}"/>
              </a:ext>
            </a:extLst>
          </p:cNvPr>
          <p:cNvSpPr txBox="1"/>
          <p:nvPr/>
        </p:nvSpPr>
        <p:spPr>
          <a:xfrm>
            <a:off x="9149666" y="6157804"/>
            <a:ext cx="2661334" cy="563671"/>
          </a:xfrm>
          <a:prstGeom prst="rect">
            <a:avLst/>
          </a:prstGeom>
          <a:noFill/>
          <a:ln w="60325">
            <a:solidFill>
              <a:srgbClr val="E5F3D8"/>
            </a:solidFill>
          </a:ln>
        </p:spPr>
        <p:txBody>
          <a:bodyPr wrap="square" rtlCol="0">
            <a:spAutoFit/>
          </a:bodyPr>
          <a:lstStyle/>
          <a:p>
            <a:endParaRPr lang="en-CN" dirty="0"/>
          </a:p>
        </p:txBody>
      </p:sp>
    </p:spTree>
    <p:extLst>
      <p:ext uri="{BB962C8B-B14F-4D97-AF65-F5344CB8AC3E}">
        <p14:creationId xmlns:p14="http://schemas.microsoft.com/office/powerpoint/2010/main" val="14174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checkerboard(across)">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checkerboard(across)">
                                      <p:cBhvr>
                                        <p:cTn id="25" dur="500"/>
                                        <p:tgtEl>
                                          <p:spTgt spid="12">
                                            <p:txEl>
                                              <p:pRg st="0" end="0"/>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checkerboard(across)">
                                      <p:cBhvr>
                                        <p:cTn id="28" dur="500"/>
                                        <p:tgtEl>
                                          <p:spTgt spid="12">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checkerboard(across)">
                                      <p:cBhvr>
                                        <p:cTn id="31" dur="500"/>
                                        <p:tgtEl>
                                          <p:spTgt spid="12">
                                            <p:txEl>
                                              <p:pRg st="2" end="2"/>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checkerboard(across)">
                                      <p:cBhvr>
                                        <p:cTn id="34" dur="500"/>
                                        <p:tgtEl>
                                          <p:spTgt spid="1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heckerboard(across)">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Effect transition="in" filter="checkerboard(across)">
                                      <p:cBhvr>
                                        <p:cTn id="44" dur="500"/>
                                        <p:tgtEl>
                                          <p:spTgt spid="8">
                                            <p:txEl>
                                              <p:pRg st="3" end="3"/>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checkerboard(across)">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33D56B-AEF7-E11C-86CC-33CBE46CD2EA}"/>
              </a:ext>
            </a:extLst>
          </p:cNvPr>
          <p:cNvSpPr>
            <a:spLocks noGrp="1"/>
          </p:cNvSpPr>
          <p:nvPr>
            <p:ph type="dt" sz="half" idx="10"/>
          </p:nvPr>
        </p:nvSpPr>
        <p:spPr/>
        <p:txBody>
          <a:bodyPr/>
          <a:lstStyle/>
          <a:p>
            <a:fld id="{8D6DCC13-5188-0D4B-9012-7220768F2B3F}" type="datetime1">
              <a:rPr lang="en-US" smtClean="0"/>
              <a:t>11/15/24</a:t>
            </a:fld>
            <a:endParaRPr lang="en-CN"/>
          </a:p>
        </p:txBody>
      </p:sp>
      <p:sp>
        <p:nvSpPr>
          <p:cNvPr id="4" name="Footer Placeholder 3">
            <a:extLst>
              <a:ext uri="{FF2B5EF4-FFF2-40B4-BE49-F238E27FC236}">
                <a16:creationId xmlns:a16="http://schemas.microsoft.com/office/drawing/2014/main" id="{75FEA04B-97F9-5DD6-FA57-90744E818F4A}"/>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44647840-C86D-CA67-2DD4-82DC1C2F31F5}"/>
              </a:ext>
            </a:extLst>
          </p:cNvPr>
          <p:cNvSpPr>
            <a:spLocks noGrp="1"/>
          </p:cNvSpPr>
          <p:nvPr>
            <p:ph type="sldNum" sz="quarter" idx="12"/>
          </p:nvPr>
        </p:nvSpPr>
        <p:spPr/>
        <p:txBody>
          <a:bodyPr/>
          <a:lstStyle/>
          <a:p>
            <a:fld id="{3FDE72A6-3D0B-EA49-B477-CEE2EA9AC328}" type="slidenum">
              <a:rPr lang="en-CN" smtClean="0"/>
              <a:t>18</a:t>
            </a:fld>
            <a:endParaRPr lang="en-CN"/>
          </a:p>
        </p:txBody>
      </p:sp>
      <p:sp>
        <p:nvSpPr>
          <p:cNvPr id="6" name="TextBox 5">
            <a:extLst>
              <a:ext uri="{FF2B5EF4-FFF2-40B4-BE49-F238E27FC236}">
                <a16:creationId xmlns:a16="http://schemas.microsoft.com/office/drawing/2014/main" id="{0AB81D1B-A61B-EF34-AEF7-4ABD27EB37D2}"/>
              </a:ext>
            </a:extLst>
          </p:cNvPr>
          <p:cNvSpPr txBox="1"/>
          <p:nvPr/>
        </p:nvSpPr>
        <p:spPr>
          <a:xfrm>
            <a:off x="0" y="278781"/>
            <a:ext cx="9215728" cy="584775"/>
          </a:xfrm>
          <a:prstGeom prst="rect">
            <a:avLst/>
          </a:prstGeom>
          <a:noFill/>
        </p:spPr>
        <p:txBody>
          <a:bodyPr wrap="none" rtlCol="0">
            <a:spAutoFit/>
          </a:bodyPr>
          <a:lstStyle/>
          <a:p>
            <a:r>
              <a:rPr lang="en-CN" sz="3200" dirty="0"/>
              <a:t>The way to discover each of the seven components </a:t>
            </a:r>
          </a:p>
        </p:txBody>
      </p:sp>
      <p:sp>
        <p:nvSpPr>
          <p:cNvPr id="8" name="TextBox 7">
            <a:extLst>
              <a:ext uri="{FF2B5EF4-FFF2-40B4-BE49-F238E27FC236}">
                <a16:creationId xmlns:a16="http://schemas.microsoft.com/office/drawing/2014/main" id="{108DB76C-635D-2076-33C5-A310E674D6BC}"/>
              </a:ext>
            </a:extLst>
          </p:cNvPr>
          <p:cNvSpPr txBox="1"/>
          <p:nvPr/>
        </p:nvSpPr>
        <p:spPr>
          <a:xfrm>
            <a:off x="167267" y="863556"/>
            <a:ext cx="11820294" cy="4585871"/>
          </a:xfrm>
          <a:prstGeom prst="rect">
            <a:avLst/>
          </a:prstGeom>
          <a:noFill/>
        </p:spPr>
        <p:txBody>
          <a:bodyPr wrap="square">
            <a:spAutoFit/>
          </a:bodyPr>
          <a:lstStyle/>
          <a:p>
            <a:r>
              <a:rPr lang="en-US" sz="2000" i="1" dirty="0">
                <a:effectLst/>
                <a:latin typeface="Helvetica" pitchFamily="2" charset="0"/>
              </a:rPr>
              <a:t>to uncover the circuit starting at the logits and working back step-by-step</a:t>
            </a:r>
          </a:p>
          <a:p>
            <a:endParaRPr lang="en-US" sz="2000" i="1" dirty="0">
              <a:latin typeface="Helvetica" pitchFamily="2" charset="0"/>
            </a:endParaRPr>
          </a:p>
          <a:p>
            <a:r>
              <a:rPr lang="en-US" sz="2000" i="1" dirty="0">
                <a:latin typeface="Helvetica" pitchFamily="2" charset="0"/>
              </a:rPr>
              <a:t>For each step:</a:t>
            </a:r>
          </a:p>
          <a:p>
            <a:r>
              <a:rPr lang="en-US" sz="2000" i="1" dirty="0">
                <a:effectLst/>
                <a:latin typeface="Helvetica" pitchFamily="2" charset="0"/>
              </a:rPr>
              <a:t>	do : </a:t>
            </a:r>
          </a:p>
          <a:p>
            <a:r>
              <a:rPr lang="en-US" sz="2000" i="1" dirty="0">
                <a:latin typeface="Helvetica" pitchFamily="2" charset="0"/>
              </a:rPr>
              <a:t>	      1. </a:t>
            </a:r>
            <a:r>
              <a:rPr lang="en-US" sz="2000" i="1" dirty="0">
                <a:effectLst/>
                <a:latin typeface="Helvetica" pitchFamily="2" charset="0"/>
              </a:rPr>
              <a:t>trace the information flow backward from previously discovered     components</a:t>
            </a:r>
          </a:p>
          <a:p>
            <a:r>
              <a:rPr lang="en-US" sz="2000" i="1" dirty="0">
                <a:latin typeface="Helvetica" pitchFamily="2" charset="0"/>
              </a:rPr>
              <a:t>                    (equivalent to </a:t>
            </a:r>
            <a:r>
              <a:rPr lang="en-US" sz="2000" i="1" dirty="0">
                <a:effectLst/>
                <a:latin typeface="Helvetica" pitchFamily="2" charset="0"/>
              </a:rPr>
              <a:t>finding attention heads that directly influence</a:t>
            </a:r>
            <a:r>
              <a:rPr lang="en-US" sz="2000" dirty="0">
                <a:latin typeface="Helvetica" pitchFamily="2" charset="0"/>
              </a:rPr>
              <a:t> </a:t>
            </a:r>
            <a:r>
              <a:rPr lang="en-US" sz="2000" i="1" dirty="0">
                <a:effectLst/>
                <a:latin typeface="Helvetica" pitchFamily="2" charset="0"/>
              </a:rPr>
              <a:t>them</a:t>
            </a:r>
            <a:r>
              <a:rPr lang="en-US" sz="2000" i="1" dirty="0">
                <a:latin typeface="Helvetica" pitchFamily="2" charset="0"/>
              </a:rPr>
              <a:t>) </a:t>
            </a:r>
            <a:r>
              <a:rPr lang="en-US" sz="2000" i="1" dirty="0">
                <a:latin typeface="Helvetica" pitchFamily="2" charset="0"/>
                <a:sym typeface="Wingdings" pitchFamily="2" charset="2"/>
              </a:rPr>
              <a:t> path patching</a:t>
            </a:r>
          </a:p>
          <a:p>
            <a:endParaRPr lang="en-US" sz="2000" i="1" dirty="0">
              <a:latin typeface="Helvetica" pitchFamily="2" charset="0"/>
              <a:sym typeface="Wingdings" pitchFamily="2" charset="2"/>
            </a:endParaRPr>
          </a:p>
          <a:p>
            <a:r>
              <a:rPr lang="en-US" sz="2000" i="1" dirty="0">
                <a:latin typeface="Helvetica" pitchFamily="2" charset="0"/>
                <a:sym typeface="Wingdings" pitchFamily="2" charset="2"/>
              </a:rPr>
              <a:t>                    2. </a:t>
            </a:r>
            <a:r>
              <a:rPr lang="en-US" sz="2000" i="1" dirty="0">
                <a:effectLst/>
                <a:latin typeface="Helvetica" pitchFamily="2" charset="0"/>
              </a:rPr>
              <a:t>characterize the newly identified heads(examining their attention patterns)</a:t>
            </a:r>
          </a:p>
          <a:p>
            <a:r>
              <a:rPr lang="en-US" sz="2000" i="1" dirty="0">
                <a:latin typeface="Helvetica" pitchFamily="2" charset="0"/>
              </a:rPr>
              <a:t>	end</a:t>
            </a:r>
          </a:p>
          <a:p>
            <a:r>
              <a:rPr lang="en-US" sz="2000" i="1" dirty="0">
                <a:effectLst/>
                <a:latin typeface="Helvetica" pitchFamily="2" charset="0"/>
              </a:rPr>
              <a:t>End</a:t>
            </a:r>
          </a:p>
          <a:p>
            <a:endParaRPr lang="en-US" sz="2000" dirty="0">
              <a:effectLst/>
              <a:latin typeface="Helvetica" pitchFamily="2" charset="0"/>
            </a:endParaRPr>
          </a:p>
          <a:p>
            <a:endParaRPr lang="en-US" i="1" dirty="0">
              <a:latin typeface="Helvetica" pitchFamily="2" charset="0"/>
              <a:sym typeface="Wingdings" pitchFamily="2" charset="2"/>
            </a:endParaRPr>
          </a:p>
          <a:p>
            <a:endParaRPr lang="en-US" i="1" dirty="0">
              <a:effectLst/>
              <a:latin typeface="Helvetica" pitchFamily="2" charset="0"/>
            </a:endParaRPr>
          </a:p>
          <a:p>
            <a:endParaRPr lang="en-US" dirty="0">
              <a:effectLst/>
              <a:latin typeface="Helvetica" pitchFamily="2" charset="0"/>
            </a:endParaRPr>
          </a:p>
          <a:p>
            <a:endParaRPr lang="en-US" dirty="0">
              <a:effectLst/>
              <a:latin typeface="Helvetica" pitchFamily="2" charset="0"/>
            </a:endParaRPr>
          </a:p>
        </p:txBody>
      </p:sp>
    </p:spTree>
    <p:extLst>
      <p:ext uri="{BB962C8B-B14F-4D97-AF65-F5344CB8AC3E}">
        <p14:creationId xmlns:p14="http://schemas.microsoft.com/office/powerpoint/2010/main" val="181784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F432-3BFB-5AB0-C1CC-31CE8A35C64B}"/>
              </a:ext>
            </a:extLst>
          </p:cNvPr>
          <p:cNvSpPr>
            <a:spLocks noGrp="1"/>
          </p:cNvSpPr>
          <p:nvPr>
            <p:ph type="title"/>
          </p:nvPr>
        </p:nvSpPr>
        <p:spPr/>
        <p:txBody>
          <a:bodyPr>
            <a:normAutofit/>
          </a:bodyPr>
          <a:lstStyle/>
          <a:p>
            <a:r>
              <a:rPr lang="en-US" sz="4400" i="1" dirty="0">
                <a:effectLst/>
                <a:latin typeface="Helvetica" pitchFamily="2" charset="0"/>
              </a:rPr>
              <a:t>to uncover the circuit starting at the logit(output)</a:t>
            </a:r>
            <a:endParaRPr lang="en-CN" dirty="0"/>
          </a:p>
        </p:txBody>
      </p:sp>
      <p:sp>
        <p:nvSpPr>
          <p:cNvPr id="3" name="Date Placeholder 2">
            <a:extLst>
              <a:ext uri="{FF2B5EF4-FFF2-40B4-BE49-F238E27FC236}">
                <a16:creationId xmlns:a16="http://schemas.microsoft.com/office/drawing/2014/main" id="{858B3717-430F-8F89-EE46-4A2C02D6F836}"/>
              </a:ext>
            </a:extLst>
          </p:cNvPr>
          <p:cNvSpPr>
            <a:spLocks noGrp="1"/>
          </p:cNvSpPr>
          <p:nvPr>
            <p:ph type="dt" sz="half" idx="10"/>
          </p:nvPr>
        </p:nvSpPr>
        <p:spPr/>
        <p:txBody>
          <a:bodyPr/>
          <a:lstStyle/>
          <a:p>
            <a:fld id="{017D4B13-F0B3-8046-8683-153A6F80F020}" type="datetime1">
              <a:rPr lang="en-US" smtClean="0"/>
              <a:t>11/15/24</a:t>
            </a:fld>
            <a:endParaRPr lang="en-CN"/>
          </a:p>
        </p:txBody>
      </p:sp>
      <p:sp>
        <p:nvSpPr>
          <p:cNvPr id="4" name="Footer Placeholder 3">
            <a:extLst>
              <a:ext uri="{FF2B5EF4-FFF2-40B4-BE49-F238E27FC236}">
                <a16:creationId xmlns:a16="http://schemas.microsoft.com/office/drawing/2014/main" id="{A67CCEBB-87EE-4AA9-1163-AD1D0628DC82}"/>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29409CAF-47A0-0823-D2D5-06659649DB7D}"/>
              </a:ext>
            </a:extLst>
          </p:cNvPr>
          <p:cNvSpPr>
            <a:spLocks noGrp="1"/>
          </p:cNvSpPr>
          <p:nvPr>
            <p:ph type="sldNum" sz="quarter" idx="12"/>
          </p:nvPr>
        </p:nvSpPr>
        <p:spPr/>
        <p:txBody>
          <a:bodyPr/>
          <a:lstStyle/>
          <a:p>
            <a:fld id="{3FDE72A6-3D0B-EA49-B477-CEE2EA9AC328}" type="slidenum">
              <a:rPr lang="en-CN" smtClean="0"/>
              <a:t>19</a:t>
            </a:fld>
            <a:endParaRPr lang="en-CN"/>
          </a:p>
        </p:txBody>
      </p:sp>
      <p:pic>
        <p:nvPicPr>
          <p:cNvPr id="10" name="Picture 9">
            <a:extLst>
              <a:ext uri="{FF2B5EF4-FFF2-40B4-BE49-F238E27FC236}">
                <a16:creationId xmlns:a16="http://schemas.microsoft.com/office/drawing/2014/main" id="{D29A007F-8731-E50C-18F4-369A11333476}"/>
              </a:ext>
            </a:extLst>
          </p:cNvPr>
          <p:cNvPicPr>
            <a:picLocks noChangeAspect="1"/>
          </p:cNvPicPr>
          <p:nvPr/>
        </p:nvPicPr>
        <p:blipFill>
          <a:blip r:embed="rId3"/>
          <a:stretch>
            <a:fillRect/>
          </a:stretch>
        </p:blipFill>
        <p:spPr>
          <a:xfrm>
            <a:off x="-20444" y="1530675"/>
            <a:ext cx="8234402" cy="4944941"/>
          </a:xfrm>
          <a:prstGeom prst="rect">
            <a:avLst/>
          </a:prstGeom>
        </p:spPr>
      </p:pic>
      <p:sp>
        <p:nvSpPr>
          <p:cNvPr id="11" name="TextBox 10">
            <a:extLst>
              <a:ext uri="{FF2B5EF4-FFF2-40B4-BE49-F238E27FC236}">
                <a16:creationId xmlns:a16="http://schemas.microsoft.com/office/drawing/2014/main" id="{0502612C-2506-FABD-53FE-84865FBDDC82}"/>
              </a:ext>
            </a:extLst>
          </p:cNvPr>
          <p:cNvSpPr txBox="1"/>
          <p:nvPr/>
        </p:nvSpPr>
        <p:spPr>
          <a:xfrm>
            <a:off x="8153400" y="1546278"/>
            <a:ext cx="3826689" cy="1200329"/>
          </a:xfrm>
          <a:prstGeom prst="rect">
            <a:avLst/>
          </a:prstGeom>
          <a:noFill/>
        </p:spPr>
        <p:txBody>
          <a:bodyPr wrap="none" rtlCol="0">
            <a:spAutoFit/>
          </a:bodyPr>
          <a:lstStyle/>
          <a:p>
            <a:r>
              <a:rPr lang="en-US" i="1" dirty="0">
                <a:effectLst/>
                <a:latin typeface="Helvetica" pitchFamily="2" charset="0"/>
              </a:rPr>
              <a:t>paths through residual connections </a:t>
            </a:r>
          </a:p>
          <a:p>
            <a:r>
              <a:rPr lang="en-US" i="1" dirty="0">
                <a:effectLst/>
                <a:latin typeface="Helvetica" pitchFamily="2" charset="0"/>
              </a:rPr>
              <a:t>and MLPs (but not through </a:t>
            </a:r>
          </a:p>
          <a:p>
            <a:r>
              <a:rPr lang="en-US" i="1" dirty="0">
                <a:effectLst/>
                <a:latin typeface="Helvetica" pitchFamily="2" charset="0"/>
              </a:rPr>
              <a:t>other attention heads)</a:t>
            </a:r>
            <a:endParaRPr lang="en-US" dirty="0">
              <a:effectLst/>
              <a:latin typeface="Helvetica" pitchFamily="2" charset="0"/>
            </a:endParaRPr>
          </a:p>
          <a:p>
            <a:endParaRPr lang="en-CN" dirty="0"/>
          </a:p>
        </p:txBody>
      </p:sp>
      <p:sp>
        <p:nvSpPr>
          <p:cNvPr id="12" name="TextBox 11">
            <a:extLst>
              <a:ext uri="{FF2B5EF4-FFF2-40B4-BE49-F238E27FC236}">
                <a16:creationId xmlns:a16="http://schemas.microsoft.com/office/drawing/2014/main" id="{CB4C7371-EBA6-1797-09EC-E79F41272703}"/>
              </a:ext>
            </a:extLst>
          </p:cNvPr>
          <p:cNvSpPr txBox="1"/>
          <p:nvPr/>
        </p:nvSpPr>
        <p:spPr>
          <a:xfrm>
            <a:off x="7092176" y="943976"/>
            <a:ext cx="5042209" cy="646331"/>
          </a:xfrm>
          <a:prstGeom prst="rect">
            <a:avLst/>
          </a:prstGeom>
          <a:noFill/>
        </p:spPr>
        <p:txBody>
          <a:bodyPr wrap="square" rtlCol="0">
            <a:spAutoFit/>
          </a:bodyPr>
          <a:lstStyle/>
          <a:p>
            <a:r>
              <a:rPr lang="en-US" dirty="0"/>
              <a:t>N</a:t>
            </a:r>
            <a:r>
              <a:rPr lang="en-CN" dirty="0"/>
              <a:t>ode: fixed attenion head h</a:t>
            </a:r>
          </a:p>
          <a:p>
            <a:r>
              <a:rPr lang="en-CN" dirty="0"/>
              <a:t>P : all direct path from h to a set of component R</a:t>
            </a:r>
          </a:p>
        </p:txBody>
      </p:sp>
      <p:sp>
        <p:nvSpPr>
          <p:cNvPr id="14" name="TextBox 13">
            <a:extLst>
              <a:ext uri="{FF2B5EF4-FFF2-40B4-BE49-F238E27FC236}">
                <a16:creationId xmlns:a16="http://schemas.microsoft.com/office/drawing/2014/main" id="{B5A3BE94-55AD-82B4-314C-5618E0DBDB7E}"/>
              </a:ext>
            </a:extLst>
          </p:cNvPr>
          <p:cNvSpPr txBox="1"/>
          <p:nvPr/>
        </p:nvSpPr>
        <p:spPr>
          <a:xfrm>
            <a:off x="57615" y="915484"/>
            <a:ext cx="2384499" cy="369332"/>
          </a:xfrm>
          <a:prstGeom prst="rect">
            <a:avLst/>
          </a:prstGeom>
          <a:noFill/>
        </p:spPr>
        <p:txBody>
          <a:bodyPr wrap="none" rtlCol="0">
            <a:spAutoFit/>
          </a:bodyPr>
          <a:lstStyle/>
          <a:p>
            <a:r>
              <a:rPr lang="en-CN" dirty="0"/>
              <a:t>Path patching in detail</a:t>
            </a:r>
          </a:p>
        </p:txBody>
      </p:sp>
      <p:sp>
        <p:nvSpPr>
          <p:cNvPr id="15" name="TextBox 14">
            <a:extLst>
              <a:ext uri="{FF2B5EF4-FFF2-40B4-BE49-F238E27FC236}">
                <a16:creationId xmlns:a16="http://schemas.microsoft.com/office/drawing/2014/main" id="{68187315-C5CB-3A99-8150-CCD9897E419A}"/>
              </a:ext>
            </a:extLst>
          </p:cNvPr>
          <p:cNvSpPr txBox="1"/>
          <p:nvPr/>
        </p:nvSpPr>
        <p:spPr>
          <a:xfrm>
            <a:off x="8229041" y="3926728"/>
            <a:ext cx="2922275" cy="369332"/>
          </a:xfrm>
          <a:prstGeom prst="rect">
            <a:avLst/>
          </a:prstGeom>
          <a:noFill/>
        </p:spPr>
        <p:txBody>
          <a:bodyPr wrap="none" rtlCol="0">
            <a:spAutoFit/>
          </a:bodyPr>
          <a:lstStyle/>
          <a:p>
            <a:r>
              <a:rPr lang="en-US" dirty="0"/>
              <a:t>P</a:t>
            </a:r>
            <a:r>
              <a:rPr lang="en-CN" dirty="0"/>
              <a:t>atching the receiver nodes</a:t>
            </a:r>
          </a:p>
        </p:txBody>
      </p:sp>
      <p:sp>
        <p:nvSpPr>
          <p:cNvPr id="16" name="Left Arrow 15">
            <a:extLst>
              <a:ext uri="{FF2B5EF4-FFF2-40B4-BE49-F238E27FC236}">
                <a16:creationId xmlns:a16="http://schemas.microsoft.com/office/drawing/2014/main" id="{52111238-2C16-6811-518F-D1D9F48AE5A8}"/>
              </a:ext>
            </a:extLst>
          </p:cNvPr>
          <p:cNvSpPr/>
          <p:nvPr/>
        </p:nvSpPr>
        <p:spPr>
          <a:xfrm>
            <a:off x="7817005" y="4088534"/>
            <a:ext cx="492512" cy="4571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9" name="TextBox 18">
            <a:extLst>
              <a:ext uri="{FF2B5EF4-FFF2-40B4-BE49-F238E27FC236}">
                <a16:creationId xmlns:a16="http://schemas.microsoft.com/office/drawing/2014/main" id="{504FB07F-1D76-01E6-C863-48B7EA1340DC}"/>
              </a:ext>
            </a:extLst>
          </p:cNvPr>
          <p:cNvSpPr txBox="1"/>
          <p:nvPr/>
        </p:nvSpPr>
        <p:spPr>
          <a:xfrm>
            <a:off x="3651405" y="4953707"/>
            <a:ext cx="1318528" cy="646331"/>
          </a:xfrm>
          <a:prstGeom prst="rect">
            <a:avLst/>
          </a:prstGeom>
          <a:noFill/>
        </p:spPr>
        <p:txBody>
          <a:bodyPr wrap="square" rtlCol="0">
            <a:spAutoFit/>
          </a:bodyPr>
          <a:lstStyle/>
          <a:p>
            <a:r>
              <a:rPr lang="en-US" dirty="0"/>
              <a:t>L</a:t>
            </a:r>
            <a:r>
              <a:rPr lang="en-CN" dirty="0"/>
              <a:t>ogit difference</a:t>
            </a:r>
          </a:p>
        </p:txBody>
      </p:sp>
      <p:sp>
        <p:nvSpPr>
          <p:cNvPr id="20" name="TextBox 19">
            <a:extLst>
              <a:ext uri="{FF2B5EF4-FFF2-40B4-BE49-F238E27FC236}">
                <a16:creationId xmlns:a16="http://schemas.microsoft.com/office/drawing/2014/main" id="{B994D77C-EC0A-F7D1-9BBD-0B4BF4405AD3}"/>
              </a:ext>
            </a:extLst>
          </p:cNvPr>
          <p:cNvSpPr txBox="1"/>
          <p:nvPr/>
        </p:nvSpPr>
        <p:spPr>
          <a:xfrm>
            <a:off x="838200" y="5069101"/>
            <a:ext cx="812180" cy="415545"/>
          </a:xfrm>
          <a:prstGeom prst="rect">
            <a:avLst/>
          </a:prstGeom>
          <a:noFill/>
          <a:ln w="63500">
            <a:solidFill>
              <a:schemeClr val="tx1"/>
            </a:solidFill>
          </a:ln>
        </p:spPr>
        <p:txBody>
          <a:bodyPr wrap="square" rtlCol="0">
            <a:spAutoFit/>
          </a:bodyPr>
          <a:lstStyle/>
          <a:p>
            <a:endParaRPr lang="en-CN" dirty="0"/>
          </a:p>
        </p:txBody>
      </p:sp>
      <p:sp>
        <p:nvSpPr>
          <p:cNvPr id="21" name="TextBox 20">
            <a:extLst>
              <a:ext uri="{FF2B5EF4-FFF2-40B4-BE49-F238E27FC236}">
                <a16:creationId xmlns:a16="http://schemas.microsoft.com/office/drawing/2014/main" id="{3CA30F15-6BB5-1D7C-4F96-123BE66FF85A}"/>
              </a:ext>
            </a:extLst>
          </p:cNvPr>
          <p:cNvSpPr txBox="1"/>
          <p:nvPr/>
        </p:nvSpPr>
        <p:spPr>
          <a:xfrm>
            <a:off x="6745353" y="5069101"/>
            <a:ext cx="812180" cy="415545"/>
          </a:xfrm>
          <a:prstGeom prst="rect">
            <a:avLst/>
          </a:prstGeom>
          <a:noFill/>
          <a:ln w="63500">
            <a:solidFill>
              <a:schemeClr val="tx1"/>
            </a:solidFill>
          </a:ln>
        </p:spPr>
        <p:txBody>
          <a:bodyPr wrap="square" rtlCol="0">
            <a:spAutoFit/>
          </a:bodyPr>
          <a:lstStyle/>
          <a:p>
            <a:endParaRPr lang="en-CN" dirty="0"/>
          </a:p>
        </p:txBody>
      </p:sp>
      <p:sp>
        <p:nvSpPr>
          <p:cNvPr id="22" name="Left Arrow 21">
            <a:extLst>
              <a:ext uri="{FF2B5EF4-FFF2-40B4-BE49-F238E27FC236}">
                <a16:creationId xmlns:a16="http://schemas.microsoft.com/office/drawing/2014/main" id="{0EE5B98B-DA6A-DE89-AD09-2CEA68B0D1DB}"/>
              </a:ext>
            </a:extLst>
          </p:cNvPr>
          <p:cNvSpPr/>
          <p:nvPr/>
        </p:nvSpPr>
        <p:spPr>
          <a:xfrm>
            <a:off x="1786809" y="5408416"/>
            <a:ext cx="1864596" cy="4571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3" name="Right Arrow 22">
            <a:extLst>
              <a:ext uri="{FF2B5EF4-FFF2-40B4-BE49-F238E27FC236}">
                <a16:creationId xmlns:a16="http://schemas.microsoft.com/office/drawing/2014/main" id="{A83AF072-ECE5-7040-E21D-BF81D4A6C80C}"/>
              </a:ext>
            </a:extLst>
          </p:cNvPr>
          <p:cNvSpPr/>
          <p:nvPr/>
        </p:nvSpPr>
        <p:spPr>
          <a:xfrm>
            <a:off x="4892725" y="5408416"/>
            <a:ext cx="1699220"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5" name="TextBox 24">
            <a:extLst>
              <a:ext uri="{FF2B5EF4-FFF2-40B4-BE49-F238E27FC236}">
                <a16:creationId xmlns:a16="http://schemas.microsoft.com/office/drawing/2014/main" id="{558BCC19-3252-EACB-6764-37050B8238E2}"/>
              </a:ext>
            </a:extLst>
          </p:cNvPr>
          <p:cNvSpPr txBox="1"/>
          <p:nvPr/>
        </p:nvSpPr>
        <p:spPr>
          <a:xfrm>
            <a:off x="7912626" y="5244834"/>
            <a:ext cx="3846689" cy="646331"/>
          </a:xfrm>
          <a:prstGeom prst="rect">
            <a:avLst/>
          </a:prstGeom>
          <a:noFill/>
        </p:spPr>
        <p:txBody>
          <a:bodyPr wrap="square">
            <a:spAutoFit/>
          </a:bodyPr>
          <a:lstStyle/>
          <a:p>
            <a:r>
              <a:rPr lang="en-US" i="1" dirty="0">
                <a:effectLst/>
                <a:latin typeface="Helvetica" pitchFamily="2" charset="0"/>
              </a:rPr>
              <a:t>a measure</a:t>
            </a:r>
            <a:endParaRPr lang="en-US" dirty="0">
              <a:effectLst/>
              <a:latin typeface="Helvetica" pitchFamily="2" charset="0"/>
            </a:endParaRPr>
          </a:p>
          <a:p>
            <a:r>
              <a:rPr lang="en-US" i="1" dirty="0">
                <a:effectLst/>
                <a:latin typeface="Helvetica" pitchFamily="2" charset="0"/>
              </a:rPr>
              <a:t>of the importance of the path h -&gt; r</a:t>
            </a:r>
            <a:endParaRPr lang="en-US" dirty="0">
              <a:effectLst/>
              <a:latin typeface="Helvetica" pitchFamily="2" charset="0"/>
            </a:endParaRPr>
          </a:p>
        </p:txBody>
      </p:sp>
    </p:spTree>
    <p:extLst>
      <p:ext uri="{BB962C8B-B14F-4D97-AF65-F5344CB8AC3E}">
        <p14:creationId xmlns:p14="http://schemas.microsoft.com/office/powerpoint/2010/main" val="25434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787E-760A-3EBA-6965-C5A0905CC242}"/>
              </a:ext>
            </a:extLst>
          </p:cNvPr>
          <p:cNvSpPr>
            <a:spLocks noGrp="1"/>
          </p:cNvSpPr>
          <p:nvPr>
            <p:ph type="title"/>
          </p:nvPr>
        </p:nvSpPr>
        <p:spPr/>
        <p:txBody>
          <a:bodyPr/>
          <a:lstStyle/>
          <a:p>
            <a:r>
              <a:rPr lang="en-CN" dirty="0"/>
              <a:t>Content</a:t>
            </a:r>
          </a:p>
        </p:txBody>
      </p:sp>
      <p:sp>
        <p:nvSpPr>
          <p:cNvPr id="3" name="Content Placeholder 2">
            <a:extLst>
              <a:ext uri="{FF2B5EF4-FFF2-40B4-BE49-F238E27FC236}">
                <a16:creationId xmlns:a16="http://schemas.microsoft.com/office/drawing/2014/main" id="{671668FB-2E3D-1D99-8D6A-EB186819195D}"/>
              </a:ext>
            </a:extLst>
          </p:cNvPr>
          <p:cNvSpPr>
            <a:spLocks noGrp="1"/>
          </p:cNvSpPr>
          <p:nvPr>
            <p:ph idx="1"/>
          </p:nvPr>
        </p:nvSpPr>
        <p:spPr/>
        <p:txBody>
          <a:bodyPr/>
          <a:lstStyle/>
          <a:p>
            <a:r>
              <a:rPr lang="en-US" dirty="0"/>
              <a:t>Introduction to Mechanistic Interpretability </a:t>
            </a:r>
          </a:p>
          <a:p>
            <a:r>
              <a:rPr lang="en-US" dirty="0"/>
              <a:t>Overview of the Indirect Object Identification (IOI) Task </a:t>
            </a:r>
          </a:p>
          <a:p>
            <a:r>
              <a:rPr lang="en-US" dirty="0"/>
              <a:t>GPT-2 Architecture and Circuit Analysis </a:t>
            </a:r>
          </a:p>
          <a:p>
            <a:r>
              <a:rPr lang="en-US" dirty="0"/>
              <a:t>Methodology for Circuit Discovery </a:t>
            </a:r>
          </a:p>
          <a:p>
            <a:r>
              <a:rPr lang="en-US" dirty="0"/>
              <a:t>Key Findings: Circuit Components and Functions </a:t>
            </a:r>
          </a:p>
          <a:p>
            <a:r>
              <a:rPr lang="en-US" dirty="0"/>
              <a:t>Validation of the Circuit Explanation </a:t>
            </a:r>
          </a:p>
          <a:p>
            <a:r>
              <a:rPr lang="en-US" dirty="0"/>
              <a:t>Limitations and Future Work </a:t>
            </a:r>
          </a:p>
          <a:p>
            <a:r>
              <a:rPr lang="en-US" dirty="0"/>
              <a:t>Conclusion and Implications</a:t>
            </a:r>
            <a:endParaRPr lang="en-CN" dirty="0"/>
          </a:p>
        </p:txBody>
      </p:sp>
      <p:sp>
        <p:nvSpPr>
          <p:cNvPr id="4" name="Date Placeholder 3">
            <a:extLst>
              <a:ext uri="{FF2B5EF4-FFF2-40B4-BE49-F238E27FC236}">
                <a16:creationId xmlns:a16="http://schemas.microsoft.com/office/drawing/2014/main" id="{F7262EDB-5523-AFC8-3E62-D280C718F9FF}"/>
              </a:ext>
            </a:extLst>
          </p:cNvPr>
          <p:cNvSpPr>
            <a:spLocks noGrp="1"/>
          </p:cNvSpPr>
          <p:nvPr>
            <p:ph type="dt" sz="half" idx="10"/>
          </p:nvPr>
        </p:nvSpPr>
        <p:spPr/>
        <p:txBody>
          <a:bodyPr/>
          <a:lstStyle/>
          <a:p>
            <a:fld id="{3F86792B-3D5F-024C-9FE6-87208D1C5E68}" type="datetime1">
              <a:rPr lang="en-US" smtClean="0"/>
              <a:t>11/15/24</a:t>
            </a:fld>
            <a:endParaRPr lang="en-CN"/>
          </a:p>
        </p:txBody>
      </p:sp>
      <p:sp>
        <p:nvSpPr>
          <p:cNvPr id="5" name="Footer Placeholder 4">
            <a:extLst>
              <a:ext uri="{FF2B5EF4-FFF2-40B4-BE49-F238E27FC236}">
                <a16:creationId xmlns:a16="http://schemas.microsoft.com/office/drawing/2014/main" id="{9F261532-D1F8-6930-E206-14D7DD84141D}"/>
              </a:ext>
            </a:extLst>
          </p:cNvPr>
          <p:cNvSpPr>
            <a:spLocks noGrp="1"/>
          </p:cNvSpPr>
          <p:nvPr>
            <p:ph type="ftr" sz="quarter" idx="11"/>
          </p:nvPr>
        </p:nvSpPr>
        <p:spPr/>
        <p:txBody>
          <a:bodyPr/>
          <a:lstStyle/>
          <a:p>
            <a:r>
              <a:rPr lang="en-US"/>
              <a:t>transform circuit</a:t>
            </a:r>
            <a:endParaRPr lang="en-CN"/>
          </a:p>
        </p:txBody>
      </p:sp>
      <p:sp>
        <p:nvSpPr>
          <p:cNvPr id="6" name="Slide Number Placeholder 5">
            <a:extLst>
              <a:ext uri="{FF2B5EF4-FFF2-40B4-BE49-F238E27FC236}">
                <a16:creationId xmlns:a16="http://schemas.microsoft.com/office/drawing/2014/main" id="{C63A5964-C818-319D-73BD-C30E6E9CA854}"/>
              </a:ext>
            </a:extLst>
          </p:cNvPr>
          <p:cNvSpPr>
            <a:spLocks noGrp="1"/>
          </p:cNvSpPr>
          <p:nvPr>
            <p:ph type="sldNum" sz="quarter" idx="12"/>
          </p:nvPr>
        </p:nvSpPr>
        <p:spPr/>
        <p:txBody>
          <a:bodyPr/>
          <a:lstStyle/>
          <a:p>
            <a:fld id="{3FDE72A6-3D0B-EA49-B477-CEE2EA9AC328}" type="slidenum">
              <a:rPr lang="en-CN" smtClean="0"/>
              <a:t>2</a:t>
            </a:fld>
            <a:endParaRPr lang="en-CN"/>
          </a:p>
        </p:txBody>
      </p:sp>
    </p:spTree>
    <p:extLst>
      <p:ext uri="{BB962C8B-B14F-4D97-AF65-F5344CB8AC3E}">
        <p14:creationId xmlns:p14="http://schemas.microsoft.com/office/powerpoint/2010/main" val="25605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AD42-D612-493A-AF75-30D53FA53D51}"/>
              </a:ext>
            </a:extLst>
          </p:cNvPr>
          <p:cNvSpPr>
            <a:spLocks noGrp="1"/>
          </p:cNvSpPr>
          <p:nvPr>
            <p:ph type="title"/>
          </p:nvPr>
        </p:nvSpPr>
        <p:spPr/>
        <p:txBody>
          <a:bodyPr/>
          <a:lstStyle/>
          <a:p>
            <a:r>
              <a:rPr lang="en-US" i="1" dirty="0">
                <a:latin typeface="Helvetica" pitchFamily="2" charset="0"/>
              </a:rPr>
              <a:t>N</a:t>
            </a:r>
            <a:r>
              <a:rPr lang="en-US" sz="4400" i="1" dirty="0">
                <a:effectLst/>
                <a:latin typeface="Helvetica" pitchFamily="2" charset="0"/>
              </a:rPr>
              <a:t>ame mover heads</a:t>
            </a:r>
            <a:endParaRPr lang="en-CN" dirty="0"/>
          </a:p>
        </p:txBody>
      </p:sp>
      <p:sp>
        <p:nvSpPr>
          <p:cNvPr id="3" name="Date Placeholder 2">
            <a:extLst>
              <a:ext uri="{FF2B5EF4-FFF2-40B4-BE49-F238E27FC236}">
                <a16:creationId xmlns:a16="http://schemas.microsoft.com/office/drawing/2014/main" id="{D2364C54-374D-5097-A646-0D5F3C35FEB3}"/>
              </a:ext>
            </a:extLst>
          </p:cNvPr>
          <p:cNvSpPr>
            <a:spLocks noGrp="1"/>
          </p:cNvSpPr>
          <p:nvPr>
            <p:ph type="dt" sz="half" idx="10"/>
          </p:nvPr>
        </p:nvSpPr>
        <p:spPr/>
        <p:txBody>
          <a:bodyPr/>
          <a:lstStyle/>
          <a:p>
            <a:fld id="{5CC4CF85-BFA7-A640-BB11-58C391E5FF4C}" type="datetime1">
              <a:rPr lang="en-US" smtClean="0"/>
              <a:t>11/15/24</a:t>
            </a:fld>
            <a:endParaRPr lang="en-CN"/>
          </a:p>
        </p:txBody>
      </p:sp>
      <p:sp>
        <p:nvSpPr>
          <p:cNvPr id="4" name="Footer Placeholder 3">
            <a:extLst>
              <a:ext uri="{FF2B5EF4-FFF2-40B4-BE49-F238E27FC236}">
                <a16:creationId xmlns:a16="http://schemas.microsoft.com/office/drawing/2014/main" id="{629ED9B4-2276-6E1F-4310-9E88DCE89203}"/>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AE0E2188-5F9E-382E-D7EE-279E02D72376}"/>
              </a:ext>
            </a:extLst>
          </p:cNvPr>
          <p:cNvSpPr>
            <a:spLocks noGrp="1"/>
          </p:cNvSpPr>
          <p:nvPr>
            <p:ph type="sldNum" sz="quarter" idx="12"/>
          </p:nvPr>
        </p:nvSpPr>
        <p:spPr/>
        <p:txBody>
          <a:bodyPr/>
          <a:lstStyle/>
          <a:p>
            <a:fld id="{3FDE72A6-3D0B-EA49-B477-CEE2EA9AC328}" type="slidenum">
              <a:rPr lang="en-CN" smtClean="0"/>
              <a:t>20</a:t>
            </a:fld>
            <a:endParaRPr lang="en-CN"/>
          </a:p>
        </p:txBody>
      </p:sp>
      <p:sp>
        <p:nvSpPr>
          <p:cNvPr id="7" name="TextBox 6">
            <a:extLst>
              <a:ext uri="{FF2B5EF4-FFF2-40B4-BE49-F238E27FC236}">
                <a16:creationId xmlns:a16="http://schemas.microsoft.com/office/drawing/2014/main" id="{547370D2-34E5-34ED-2E6A-A1290D9B5E3A}"/>
              </a:ext>
            </a:extLst>
          </p:cNvPr>
          <p:cNvSpPr txBox="1"/>
          <p:nvPr/>
        </p:nvSpPr>
        <p:spPr>
          <a:xfrm>
            <a:off x="471311" y="933110"/>
            <a:ext cx="6220178" cy="369332"/>
          </a:xfrm>
          <a:prstGeom prst="rect">
            <a:avLst/>
          </a:prstGeom>
          <a:noFill/>
        </p:spPr>
        <p:txBody>
          <a:bodyPr wrap="square">
            <a:spAutoFit/>
          </a:bodyPr>
          <a:lstStyle/>
          <a:p>
            <a:r>
              <a:rPr lang="en-US" sz="1800" i="1" dirty="0">
                <a:effectLst/>
                <a:latin typeface="Helvetica" pitchFamily="2" charset="0"/>
              </a:rPr>
              <a:t>Functions: directly affecting</a:t>
            </a:r>
            <a:r>
              <a:rPr lang="en-US" sz="1800" dirty="0">
                <a:latin typeface="Helvetica" pitchFamily="2" charset="0"/>
              </a:rPr>
              <a:t> </a:t>
            </a:r>
            <a:r>
              <a:rPr lang="en-US" sz="1800" i="1" dirty="0">
                <a:effectLst/>
                <a:latin typeface="Helvetica" pitchFamily="2" charset="0"/>
              </a:rPr>
              <a:t>the model’s logits</a:t>
            </a:r>
            <a:endParaRPr lang="en-US" sz="1800" dirty="0">
              <a:effectLst/>
              <a:latin typeface="Helvetica" pitchFamily="2" charset="0"/>
            </a:endParaRPr>
          </a:p>
        </p:txBody>
      </p:sp>
      <p:sp>
        <p:nvSpPr>
          <p:cNvPr id="8" name="TextBox 7">
            <a:extLst>
              <a:ext uri="{FF2B5EF4-FFF2-40B4-BE49-F238E27FC236}">
                <a16:creationId xmlns:a16="http://schemas.microsoft.com/office/drawing/2014/main" id="{5E4D0D73-6B91-083A-CCB5-5F3EEE3E7681}"/>
              </a:ext>
            </a:extLst>
          </p:cNvPr>
          <p:cNvSpPr txBox="1"/>
          <p:nvPr/>
        </p:nvSpPr>
        <p:spPr>
          <a:xfrm>
            <a:off x="124178" y="1706185"/>
            <a:ext cx="8627426" cy="1200329"/>
          </a:xfrm>
          <a:prstGeom prst="rect">
            <a:avLst/>
          </a:prstGeom>
          <a:noFill/>
        </p:spPr>
        <p:txBody>
          <a:bodyPr wrap="none" rtlCol="0">
            <a:spAutoFit/>
          </a:bodyPr>
          <a:lstStyle/>
          <a:p>
            <a:pPr marL="342900" indent="-342900">
              <a:buFont typeface="Arial" panose="020B0604020202020204" pitchFamily="34" charset="0"/>
              <a:buChar char="•"/>
            </a:pPr>
            <a:r>
              <a:rPr lang="en-CN" sz="2400" dirty="0"/>
              <a:t>Path patching : h </a:t>
            </a:r>
            <a:r>
              <a:rPr lang="en-CN" sz="2400" dirty="0">
                <a:sym typeface="Wingdings" pitchFamily="2" charset="2"/>
              </a:rPr>
              <a:t> Logits (for each head at the END position)</a:t>
            </a:r>
          </a:p>
          <a:p>
            <a:pPr marL="342900" indent="-342900">
              <a:buFont typeface="Arial" panose="020B0604020202020204" pitchFamily="34" charset="0"/>
              <a:buChar char="•"/>
            </a:pPr>
            <a:r>
              <a:rPr lang="en-CN" sz="2400" dirty="0">
                <a:sym typeface="Wingdings" pitchFamily="2" charset="2"/>
              </a:rPr>
              <a:t>Display the effenct on logit difference(increase or decrease)</a:t>
            </a:r>
          </a:p>
          <a:p>
            <a:endParaRPr lang="en-CN" sz="2400" dirty="0"/>
          </a:p>
        </p:txBody>
      </p:sp>
      <p:pic>
        <p:nvPicPr>
          <p:cNvPr id="9" name="Picture 8">
            <a:extLst>
              <a:ext uri="{FF2B5EF4-FFF2-40B4-BE49-F238E27FC236}">
                <a16:creationId xmlns:a16="http://schemas.microsoft.com/office/drawing/2014/main" id="{3D5924F3-A228-265F-B7C7-78D687067CCB}"/>
              </a:ext>
            </a:extLst>
          </p:cNvPr>
          <p:cNvPicPr>
            <a:picLocks noChangeAspect="1"/>
          </p:cNvPicPr>
          <p:nvPr/>
        </p:nvPicPr>
        <p:blipFill>
          <a:blip r:embed="rId2"/>
          <a:stretch>
            <a:fillRect/>
          </a:stretch>
        </p:blipFill>
        <p:spPr>
          <a:xfrm>
            <a:off x="508705" y="2553406"/>
            <a:ext cx="6145389" cy="3622282"/>
          </a:xfrm>
          <a:prstGeom prst="rect">
            <a:avLst/>
          </a:prstGeom>
        </p:spPr>
      </p:pic>
      <p:sp>
        <p:nvSpPr>
          <p:cNvPr id="10" name="TextBox 9">
            <a:extLst>
              <a:ext uri="{FF2B5EF4-FFF2-40B4-BE49-F238E27FC236}">
                <a16:creationId xmlns:a16="http://schemas.microsoft.com/office/drawing/2014/main" id="{28FF1721-64F6-68F0-6CB8-DEB754800A81}"/>
              </a:ext>
            </a:extLst>
          </p:cNvPr>
          <p:cNvSpPr txBox="1"/>
          <p:nvPr/>
        </p:nvSpPr>
        <p:spPr>
          <a:xfrm>
            <a:off x="3273778" y="2553406"/>
            <a:ext cx="3623733" cy="3497438"/>
          </a:xfrm>
          <a:prstGeom prst="rect">
            <a:avLst/>
          </a:prstGeom>
          <a:solidFill>
            <a:schemeClr val="bg1"/>
          </a:solidFill>
        </p:spPr>
        <p:txBody>
          <a:bodyPr wrap="square" rtlCol="0">
            <a:spAutoFit/>
          </a:bodyPr>
          <a:lstStyle/>
          <a:p>
            <a:endParaRPr lang="en-CN" dirty="0"/>
          </a:p>
        </p:txBody>
      </p:sp>
      <p:sp>
        <p:nvSpPr>
          <p:cNvPr id="11" name="TextBox 10">
            <a:extLst>
              <a:ext uri="{FF2B5EF4-FFF2-40B4-BE49-F238E27FC236}">
                <a16:creationId xmlns:a16="http://schemas.microsoft.com/office/drawing/2014/main" id="{1C9AC023-836A-CD22-4DAA-954B8E5257C1}"/>
              </a:ext>
            </a:extLst>
          </p:cNvPr>
          <p:cNvSpPr txBox="1"/>
          <p:nvPr/>
        </p:nvSpPr>
        <p:spPr>
          <a:xfrm>
            <a:off x="6946567" y="2858536"/>
            <a:ext cx="2472600" cy="3139321"/>
          </a:xfrm>
          <a:prstGeom prst="rect">
            <a:avLst/>
          </a:prstGeom>
          <a:noFill/>
        </p:spPr>
        <p:txBody>
          <a:bodyPr wrap="none" rtlCol="0">
            <a:spAutoFit/>
          </a:bodyPr>
          <a:lstStyle/>
          <a:p>
            <a:r>
              <a:rPr lang="en-CN" dirty="0"/>
              <a:t>Large drop &amp; decrease:</a:t>
            </a:r>
          </a:p>
          <a:p>
            <a:r>
              <a:rPr lang="en-CN" dirty="0"/>
              <a:t>(Positively)</a:t>
            </a:r>
          </a:p>
          <a:p>
            <a:r>
              <a:rPr lang="en-CN" dirty="0"/>
              <a:t>Node:9.6</a:t>
            </a:r>
          </a:p>
          <a:p>
            <a:r>
              <a:rPr lang="en-CN" dirty="0"/>
              <a:t>Node:9.9</a:t>
            </a:r>
          </a:p>
          <a:p>
            <a:r>
              <a:rPr lang="en-CN" dirty="0"/>
              <a:t>Node:10.0</a:t>
            </a:r>
          </a:p>
          <a:p>
            <a:endParaRPr lang="en-CN" dirty="0"/>
          </a:p>
          <a:p>
            <a:r>
              <a:rPr lang="en-CN" dirty="0"/>
              <a:t>Large increase:</a:t>
            </a:r>
          </a:p>
          <a:p>
            <a:r>
              <a:rPr lang="en-CN" dirty="0"/>
              <a:t>(Negatively)</a:t>
            </a:r>
          </a:p>
          <a:p>
            <a:r>
              <a:rPr lang="en-CN" dirty="0"/>
              <a:t>Node:10.7 </a:t>
            </a:r>
          </a:p>
          <a:p>
            <a:r>
              <a:rPr lang="en-CN" dirty="0"/>
              <a:t>Node:11.10</a:t>
            </a:r>
          </a:p>
          <a:p>
            <a:endParaRPr lang="en-CN" dirty="0"/>
          </a:p>
        </p:txBody>
      </p:sp>
    </p:spTree>
    <p:extLst>
      <p:ext uri="{BB962C8B-B14F-4D97-AF65-F5344CB8AC3E}">
        <p14:creationId xmlns:p14="http://schemas.microsoft.com/office/powerpoint/2010/main" val="39819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0706-4B70-F2EE-B724-19518C3CCF35}"/>
              </a:ext>
            </a:extLst>
          </p:cNvPr>
          <p:cNvSpPr>
            <a:spLocks noGrp="1"/>
          </p:cNvSpPr>
          <p:nvPr>
            <p:ph type="title"/>
          </p:nvPr>
        </p:nvSpPr>
        <p:spPr/>
        <p:txBody>
          <a:bodyPr/>
          <a:lstStyle/>
          <a:p>
            <a:r>
              <a:rPr lang="en-US" i="1" dirty="0">
                <a:latin typeface="Helvetica" pitchFamily="2" charset="0"/>
              </a:rPr>
              <a:t>N</a:t>
            </a:r>
            <a:r>
              <a:rPr lang="en-US" sz="4400" i="1" dirty="0">
                <a:effectLst/>
                <a:latin typeface="Helvetica" pitchFamily="2" charset="0"/>
              </a:rPr>
              <a:t>ame mover heads</a:t>
            </a:r>
            <a:endParaRPr lang="en-CN" dirty="0"/>
          </a:p>
        </p:txBody>
      </p:sp>
      <p:sp>
        <p:nvSpPr>
          <p:cNvPr id="3" name="Date Placeholder 2">
            <a:extLst>
              <a:ext uri="{FF2B5EF4-FFF2-40B4-BE49-F238E27FC236}">
                <a16:creationId xmlns:a16="http://schemas.microsoft.com/office/drawing/2014/main" id="{76CFF177-BC9C-BDE2-E27F-2ABCBC9E5A7D}"/>
              </a:ext>
            </a:extLst>
          </p:cNvPr>
          <p:cNvSpPr>
            <a:spLocks noGrp="1"/>
          </p:cNvSpPr>
          <p:nvPr>
            <p:ph type="dt" sz="half" idx="10"/>
          </p:nvPr>
        </p:nvSpPr>
        <p:spPr/>
        <p:txBody>
          <a:bodyPr/>
          <a:lstStyle/>
          <a:p>
            <a:fld id="{B1B99D1A-36F6-5A4A-A44B-885A48CA2A55}" type="datetime1">
              <a:rPr lang="en-US" smtClean="0"/>
              <a:t>11/15/24</a:t>
            </a:fld>
            <a:endParaRPr lang="en-CN"/>
          </a:p>
        </p:txBody>
      </p:sp>
      <p:sp>
        <p:nvSpPr>
          <p:cNvPr id="4" name="Footer Placeholder 3">
            <a:extLst>
              <a:ext uri="{FF2B5EF4-FFF2-40B4-BE49-F238E27FC236}">
                <a16:creationId xmlns:a16="http://schemas.microsoft.com/office/drawing/2014/main" id="{7E993EE8-4F98-BFFC-EEC4-88D4582B6B0A}"/>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EF75CD69-F442-7B07-4A8A-FD53CF65B6E0}"/>
              </a:ext>
            </a:extLst>
          </p:cNvPr>
          <p:cNvSpPr>
            <a:spLocks noGrp="1"/>
          </p:cNvSpPr>
          <p:nvPr>
            <p:ph type="sldNum" sz="quarter" idx="12"/>
          </p:nvPr>
        </p:nvSpPr>
        <p:spPr/>
        <p:txBody>
          <a:bodyPr/>
          <a:lstStyle/>
          <a:p>
            <a:fld id="{3FDE72A6-3D0B-EA49-B477-CEE2EA9AC328}" type="slidenum">
              <a:rPr lang="en-CN" smtClean="0"/>
              <a:t>21</a:t>
            </a:fld>
            <a:endParaRPr lang="en-CN"/>
          </a:p>
        </p:txBody>
      </p:sp>
      <p:sp>
        <p:nvSpPr>
          <p:cNvPr id="6" name="TextBox 5">
            <a:extLst>
              <a:ext uri="{FF2B5EF4-FFF2-40B4-BE49-F238E27FC236}">
                <a16:creationId xmlns:a16="http://schemas.microsoft.com/office/drawing/2014/main" id="{1619EF49-DD67-696F-0E79-6E337D610829}"/>
              </a:ext>
            </a:extLst>
          </p:cNvPr>
          <p:cNvSpPr txBox="1"/>
          <p:nvPr/>
        </p:nvSpPr>
        <p:spPr>
          <a:xfrm>
            <a:off x="0" y="1248927"/>
            <a:ext cx="3730188" cy="461665"/>
          </a:xfrm>
          <a:prstGeom prst="rect">
            <a:avLst/>
          </a:prstGeom>
          <a:noFill/>
        </p:spPr>
        <p:txBody>
          <a:bodyPr wrap="none" rtlCol="0">
            <a:spAutoFit/>
          </a:bodyPr>
          <a:lstStyle/>
          <a:p>
            <a:r>
              <a:rPr lang="en-US" sz="2400" dirty="0"/>
              <a:t>S</a:t>
            </a:r>
            <a:r>
              <a:rPr lang="en-CN" sz="2400" dirty="0"/>
              <a:t>tudy the attention pattern</a:t>
            </a:r>
          </a:p>
        </p:txBody>
      </p:sp>
      <p:sp>
        <p:nvSpPr>
          <p:cNvPr id="8" name="TextBox 7">
            <a:extLst>
              <a:ext uri="{FF2B5EF4-FFF2-40B4-BE49-F238E27FC236}">
                <a16:creationId xmlns:a16="http://schemas.microsoft.com/office/drawing/2014/main" id="{A4FFE946-4CCF-7316-FBE7-0BDB6C5F8A89}"/>
              </a:ext>
            </a:extLst>
          </p:cNvPr>
          <p:cNvSpPr txBox="1"/>
          <p:nvPr/>
        </p:nvSpPr>
        <p:spPr>
          <a:xfrm>
            <a:off x="4737224" y="1117776"/>
            <a:ext cx="1268464" cy="4401205"/>
          </a:xfrm>
          <a:prstGeom prst="rect">
            <a:avLst/>
          </a:prstGeom>
          <a:noFill/>
        </p:spPr>
        <p:txBody>
          <a:bodyPr wrap="square">
            <a:spAutoFit/>
          </a:bodyPr>
          <a:lstStyle/>
          <a:p>
            <a:r>
              <a:rPr lang="en-US" sz="2000" i="1" dirty="0">
                <a:latin typeface="Helvetica" pitchFamily="2" charset="0"/>
              </a:rPr>
              <a:t>IOI </a:t>
            </a:r>
          </a:p>
          <a:p>
            <a:r>
              <a:rPr lang="en-US" sz="2000" i="1" dirty="0">
                <a:effectLst/>
                <a:latin typeface="Helvetica" pitchFamily="2" charset="0"/>
              </a:rPr>
              <a:t>and </a:t>
            </a:r>
          </a:p>
          <a:p>
            <a:r>
              <a:rPr lang="en-US" sz="2000" i="1" dirty="0">
                <a:effectLst/>
                <a:latin typeface="Helvetica" pitchFamily="2" charset="0"/>
              </a:rPr>
              <a:t>S1 </a:t>
            </a:r>
          </a:p>
          <a:p>
            <a:r>
              <a:rPr lang="en-US" sz="2000" i="1" dirty="0">
                <a:effectLst/>
                <a:latin typeface="Helvetica" pitchFamily="2" charset="0"/>
              </a:rPr>
              <a:t>went </a:t>
            </a:r>
          </a:p>
          <a:p>
            <a:r>
              <a:rPr lang="en-US" sz="2000" i="1" dirty="0">
                <a:effectLst/>
                <a:latin typeface="Helvetica" pitchFamily="2" charset="0"/>
              </a:rPr>
              <a:t>to </a:t>
            </a:r>
          </a:p>
          <a:p>
            <a:r>
              <a:rPr lang="en-US" sz="2000" i="1" dirty="0">
                <a:effectLst/>
                <a:latin typeface="Helvetica" pitchFamily="2" charset="0"/>
              </a:rPr>
              <a:t>the </a:t>
            </a:r>
          </a:p>
          <a:p>
            <a:r>
              <a:rPr lang="en-US" sz="2000" i="1" dirty="0">
                <a:effectLst/>
                <a:latin typeface="Helvetica" pitchFamily="2" charset="0"/>
              </a:rPr>
              <a:t>[PLACE] </a:t>
            </a:r>
          </a:p>
          <a:p>
            <a:r>
              <a:rPr lang="en-US" sz="2000" i="1" dirty="0">
                <a:latin typeface="Helvetica" pitchFamily="2" charset="0"/>
              </a:rPr>
              <a:t>S2</a:t>
            </a:r>
            <a:r>
              <a:rPr lang="en-US" sz="2000" i="1" dirty="0">
                <a:effectLst/>
                <a:latin typeface="Helvetica" pitchFamily="2" charset="0"/>
              </a:rPr>
              <a:t> </a:t>
            </a:r>
          </a:p>
          <a:p>
            <a:r>
              <a:rPr lang="en-US" sz="2000" i="1" dirty="0">
                <a:effectLst/>
                <a:latin typeface="Helvetica" pitchFamily="2" charset="0"/>
              </a:rPr>
              <a:t>gave </a:t>
            </a:r>
          </a:p>
          <a:p>
            <a:r>
              <a:rPr lang="en-US" sz="2000" i="1" dirty="0">
                <a:effectLst/>
                <a:latin typeface="Helvetica" pitchFamily="2" charset="0"/>
              </a:rPr>
              <a:t>a </a:t>
            </a:r>
          </a:p>
          <a:p>
            <a:r>
              <a:rPr lang="en-US" sz="2000" i="1" dirty="0">
                <a:effectLst/>
                <a:latin typeface="Helvetica" pitchFamily="2" charset="0"/>
              </a:rPr>
              <a:t>[OBJECT] </a:t>
            </a:r>
          </a:p>
          <a:p>
            <a:r>
              <a:rPr lang="en-US" sz="2000" i="1" dirty="0">
                <a:effectLst/>
                <a:latin typeface="Helvetica" pitchFamily="2" charset="0"/>
              </a:rPr>
              <a:t>to </a:t>
            </a:r>
          </a:p>
          <a:p>
            <a:r>
              <a:rPr lang="en-US" sz="2000" i="1" dirty="0">
                <a:latin typeface="Helvetica" pitchFamily="2" charset="0"/>
              </a:rPr>
              <a:t>IOI</a:t>
            </a:r>
            <a:endParaRPr lang="en-US" sz="2000" dirty="0">
              <a:effectLst/>
              <a:latin typeface="Helvetica" pitchFamily="2" charset="0"/>
            </a:endParaRPr>
          </a:p>
        </p:txBody>
      </p:sp>
      <p:sp>
        <p:nvSpPr>
          <p:cNvPr id="11" name="TextBox 10">
            <a:extLst>
              <a:ext uri="{FF2B5EF4-FFF2-40B4-BE49-F238E27FC236}">
                <a16:creationId xmlns:a16="http://schemas.microsoft.com/office/drawing/2014/main" id="{E8F14E45-ED68-73EF-29CD-24EBCFBC1A77}"/>
              </a:ext>
            </a:extLst>
          </p:cNvPr>
          <p:cNvSpPr txBox="1"/>
          <p:nvPr/>
        </p:nvSpPr>
        <p:spPr>
          <a:xfrm>
            <a:off x="5856879" y="685282"/>
            <a:ext cx="6423378" cy="369332"/>
          </a:xfrm>
          <a:prstGeom prst="rect">
            <a:avLst/>
          </a:prstGeom>
          <a:noFill/>
        </p:spPr>
        <p:txBody>
          <a:bodyPr wrap="square">
            <a:spAutoFit/>
          </a:bodyPr>
          <a:lstStyle/>
          <a:p>
            <a:r>
              <a:rPr lang="en-US" i="1" dirty="0">
                <a:latin typeface="Helvetica" pitchFamily="2" charset="0"/>
              </a:rPr>
              <a:t>IOI  </a:t>
            </a:r>
            <a:r>
              <a:rPr lang="en-US" i="1" dirty="0">
                <a:effectLst/>
                <a:latin typeface="Helvetica" pitchFamily="2" charset="0"/>
              </a:rPr>
              <a:t>and S1 went to the [PLACE]. </a:t>
            </a:r>
            <a:r>
              <a:rPr lang="en-US" i="1" dirty="0">
                <a:latin typeface="Helvetica" pitchFamily="2" charset="0"/>
              </a:rPr>
              <a:t>S2</a:t>
            </a:r>
            <a:r>
              <a:rPr lang="en-US" i="1" dirty="0">
                <a:effectLst/>
                <a:latin typeface="Helvetica" pitchFamily="2" charset="0"/>
              </a:rPr>
              <a:t> gave a [OBJECT] to </a:t>
            </a:r>
            <a:r>
              <a:rPr lang="en-US" i="1" dirty="0">
                <a:latin typeface="Helvetica" pitchFamily="2" charset="0"/>
              </a:rPr>
              <a:t>IOI</a:t>
            </a:r>
            <a:endParaRPr lang="en-US" dirty="0">
              <a:effectLst/>
              <a:latin typeface="Helvetica" pitchFamily="2" charset="0"/>
            </a:endParaRPr>
          </a:p>
        </p:txBody>
      </p:sp>
      <p:sp>
        <p:nvSpPr>
          <p:cNvPr id="12" name="TextBox 11">
            <a:extLst>
              <a:ext uri="{FF2B5EF4-FFF2-40B4-BE49-F238E27FC236}">
                <a16:creationId xmlns:a16="http://schemas.microsoft.com/office/drawing/2014/main" id="{69E3F83A-C6D4-DD0F-62FC-EBBB3C5041C8}"/>
              </a:ext>
            </a:extLst>
          </p:cNvPr>
          <p:cNvSpPr txBox="1"/>
          <p:nvPr/>
        </p:nvSpPr>
        <p:spPr>
          <a:xfrm>
            <a:off x="1377244" y="4560711"/>
            <a:ext cx="184731" cy="369332"/>
          </a:xfrm>
          <a:prstGeom prst="rect">
            <a:avLst/>
          </a:prstGeom>
          <a:noFill/>
        </p:spPr>
        <p:txBody>
          <a:bodyPr wrap="none" rtlCol="0">
            <a:spAutoFit/>
          </a:bodyPr>
          <a:lstStyle/>
          <a:p>
            <a:endParaRPr lang="en-CN" dirty="0"/>
          </a:p>
        </p:txBody>
      </p:sp>
      <p:sp>
        <p:nvSpPr>
          <p:cNvPr id="13" name="TextBox 12">
            <a:extLst>
              <a:ext uri="{FF2B5EF4-FFF2-40B4-BE49-F238E27FC236}">
                <a16:creationId xmlns:a16="http://schemas.microsoft.com/office/drawing/2014/main" id="{E0D00C1D-9B50-C22A-1BE0-DA04DF00141B}"/>
              </a:ext>
            </a:extLst>
          </p:cNvPr>
          <p:cNvSpPr txBox="1"/>
          <p:nvPr/>
        </p:nvSpPr>
        <p:spPr>
          <a:xfrm>
            <a:off x="5870220" y="4797778"/>
            <a:ext cx="4427815" cy="369332"/>
          </a:xfrm>
          <a:prstGeom prst="rect">
            <a:avLst/>
          </a:prstGeom>
          <a:noFill/>
        </p:spPr>
        <p:txBody>
          <a:bodyPr wrap="none" rtlCol="0">
            <a:spAutoFit/>
          </a:bodyPr>
          <a:lstStyle/>
          <a:p>
            <a:r>
              <a:rPr lang="en-CN" dirty="0"/>
              <a:t>0.59  0.01 0.08  x  x  x  x.x  x.x  x  x  x  x    x.x  x </a:t>
            </a:r>
          </a:p>
        </p:txBody>
      </p:sp>
      <p:sp>
        <p:nvSpPr>
          <p:cNvPr id="14" name="Up-Down Arrow 13">
            <a:extLst>
              <a:ext uri="{FF2B5EF4-FFF2-40B4-BE49-F238E27FC236}">
                <a16:creationId xmlns:a16="http://schemas.microsoft.com/office/drawing/2014/main" id="{2FC4A14B-2688-C1C0-9F9E-2CAF3727B960}"/>
              </a:ext>
            </a:extLst>
          </p:cNvPr>
          <p:cNvSpPr/>
          <p:nvPr/>
        </p:nvSpPr>
        <p:spPr>
          <a:xfrm>
            <a:off x="6072918" y="1046854"/>
            <a:ext cx="135971" cy="3750924"/>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 name="Left-Right Arrow 14">
            <a:extLst>
              <a:ext uri="{FF2B5EF4-FFF2-40B4-BE49-F238E27FC236}">
                <a16:creationId xmlns:a16="http://schemas.microsoft.com/office/drawing/2014/main" id="{96D8B72B-A657-594F-C94A-A8D32B2D865D}"/>
              </a:ext>
            </a:extLst>
          </p:cNvPr>
          <p:cNvSpPr/>
          <p:nvPr/>
        </p:nvSpPr>
        <p:spPr>
          <a:xfrm>
            <a:off x="5077942" y="4941332"/>
            <a:ext cx="835379" cy="8222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graphicFrame>
        <p:nvGraphicFramePr>
          <p:cNvPr id="16" name="Table 15">
            <a:extLst>
              <a:ext uri="{FF2B5EF4-FFF2-40B4-BE49-F238E27FC236}">
                <a16:creationId xmlns:a16="http://schemas.microsoft.com/office/drawing/2014/main" id="{C096FB42-8855-8612-EC63-1860C448ADC8}"/>
              </a:ext>
            </a:extLst>
          </p:cNvPr>
          <p:cNvGraphicFramePr>
            <a:graphicFrameLocks noGrp="1"/>
          </p:cNvGraphicFramePr>
          <p:nvPr>
            <p:extLst>
              <p:ext uri="{D42A27DB-BD31-4B8C-83A1-F6EECF244321}">
                <p14:modId xmlns:p14="http://schemas.microsoft.com/office/powerpoint/2010/main" val="527400048"/>
              </p:ext>
            </p:extLst>
          </p:nvPr>
        </p:nvGraphicFramePr>
        <p:xfrm>
          <a:off x="6424928" y="1122316"/>
          <a:ext cx="3600000" cy="3600000"/>
        </p:xfrm>
        <a:graphic>
          <a:graphicData uri="http://schemas.openxmlformats.org/drawingml/2006/table">
            <a:tbl>
              <a:tblPr firstRow="1" bandRow="1">
                <a:tableStyleId>{8799B23B-EC83-4686-B30A-512413B5E67A}</a:tableStyleId>
              </a:tblPr>
              <a:tblGrid>
                <a:gridCol w="450000">
                  <a:extLst>
                    <a:ext uri="{9D8B030D-6E8A-4147-A177-3AD203B41FA5}">
                      <a16:colId xmlns:a16="http://schemas.microsoft.com/office/drawing/2014/main" val="4038815599"/>
                    </a:ext>
                  </a:extLst>
                </a:gridCol>
                <a:gridCol w="450000">
                  <a:extLst>
                    <a:ext uri="{9D8B030D-6E8A-4147-A177-3AD203B41FA5}">
                      <a16:colId xmlns:a16="http://schemas.microsoft.com/office/drawing/2014/main" val="1155715199"/>
                    </a:ext>
                  </a:extLst>
                </a:gridCol>
                <a:gridCol w="450000">
                  <a:extLst>
                    <a:ext uri="{9D8B030D-6E8A-4147-A177-3AD203B41FA5}">
                      <a16:colId xmlns:a16="http://schemas.microsoft.com/office/drawing/2014/main" val="1882637430"/>
                    </a:ext>
                  </a:extLst>
                </a:gridCol>
                <a:gridCol w="450000">
                  <a:extLst>
                    <a:ext uri="{9D8B030D-6E8A-4147-A177-3AD203B41FA5}">
                      <a16:colId xmlns:a16="http://schemas.microsoft.com/office/drawing/2014/main" val="2156756408"/>
                    </a:ext>
                  </a:extLst>
                </a:gridCol>
                <a:gridCol w="450000">
                  <a:extLst>
                    <a:ext uri="{9D8B030D-6E8A-4147-A177-3AD203B41FA5}">
                      <a16:colId xmlns:a16="http://schemas.microsoft.com/office/drawing/2014/main" val="4207967271"/>
                    </a:ext>
                  </a:extLst>
                </a:gridCol>
                <a:gridCol w="450000">
                  <a:extLst>
                    <a:ext uri="{9D8B030D-6E8A-4147-A177-3AD203B41FA5}">
                      <a16:colId xmlns:a16="http://schemas.microsoft.com/office/drawing/2014/main" val="2321492547"/>
                    </a:ext>
                  </a:extLst>
                </a:gridCol>
                <a:gridCol w="450000">
                  <a:extLst>
                    <a:ext uri="{9D8B030D-6E8A-4147-A177-3AD203B41FA5}">
                      <a16:colId xmlns:a16="http://schemas.microsoft.com/office/drawing/2014/main" val="2055689269"/>
                    </a:ext>
                  </a:extLst>
                </a:gridCol>
                <a:gridCol w="450000">
                  <a:extLst>
                    <a:ext uri="{9D8B030D-6E8A-4147-A177-3AD203B41FA5}">
                      <a16:colId xmlns:a16="http://schemas.microsoft.com/office/drawing/2014/main" val="2956678146"/>
                    </a:ext>
                  </a:extLst>
                </a:gridCol>
              </a:tblGrid>
              <a:tr h="450000">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a:p>
                  </a:txBody>
                  <a:tcPr/>
                </a:tc>
                <a:tc>
                  <a:txBody>
                    <a:bodyPr/>
                    <a:lstStyle/>
                    <a:p>
                      <a:endParaRPr lang="en-CN"/>
                    </a:p>
                  </a:txBody>
                  <a:tcPr/>
                </a:tc>
                <a:tc>
                  <a:txBody>
                    <a:bodyPr/>
                    <a:lstStyle/>
                    <a:p>
                      <a:endParaRPr lang="en-CN"/>
                    </a:p>
                  </a:txBody>
                  <a:tcPr/>
                </a:tc>
                <a:tc>
                  <a:txBody>
                    <a:bodyPr/>
                    <a:lstStyle/>
                    <a:p>
                      <a:endParaRPr lang="en-CN"/>
                    </a:p>
                  </a:txBody>
                  <a:tcPr/>
                </a:tc>
                <a:extLst>
                  <a:ext uri="{0D108BD9-81ED-4DB2-BD59-A6C34878D82A}">
                    <a16:rowId xmlns:a16="http://schemas.microsoft.com/office/drawing/2014/main" val="3702762213"/>
                  </a:ext>
                </a:extLst>
              </a:tr>
              <a:tr h="450000">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a:p>
                  </a:txBody>
                  <a:tcPr/>
                </a:tc>
                <a:tc>
                  <a:txBody>
                    <a:bodyPr/>
                    <a:lstStyle/>
                    <a:p>
                      <a:endParaRPr lang="en-CN"/>
                    </a:p>
                  </a:txBody>
                  <a:tcPr/>
                </a:tc>
                <a:tc>
                  <a:txBody>
                    <a:bodyPr/>
                    <a:lstStyle/>
                    <a:p>
                      <a:endParaRPr lang="en-CN"/>
                    </a:p>
                  </a:txBody>
                  <a:tcPr/>
                </a:tc>
                <a:tc>
                  <a:txBody>
                    <a:bodyPr/>
                    <a:lstStyle/>
                    <a:p>
                      <a:endParaRPr lang="en-CN"/>
                    </a:p>
                  </a:txBody>
                  <a:tcPr/>
                </a:tc>
                <a:extLst>
                  <a:ext uri="{0D108BD9-81ED-4DB2-BD59-A6C34878D82A}">
                    <a16:rowId xmlns:a16="http://schemas.microsoft.com/office/drawing/2014/main" val="2614893886"/>
                  </a:ext>
                </a:extLst>
              </a:tr>
              <a:tr h="450000">
                <a:tc>
                  <a:txBody>
                    <a:bodyPr/>
                    <a:lstStyle/>
                    <a:p>
                      <a:endParaRPr lang="en-CN"/>
                    </a:p>
                  </a:txBody>
                  <a:tcPr/>
                </a:tc>
                <a:tc>
                  <a:txBody>
                    <a:bodyPr/>
                    <a:lstStyle/>
                    <a:p>
                      <a:endParaRPr lang="en-CN"/>
                    </a:p>
                  </a:txBody>
                  <a:tcPr/>
                </a:tc>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a:p>
                  </a:txBody>
                  <a:tcPr/>
                </a:tc>
                <a:tc>
                  <a:txBody>
                    <a:bodyPr/>
                    <a:lstStyle/>
                    <a:p>
                      <a:endParaRPr lang="en-CN"/>
                    </a:p>
                  </a:txBody>
                  <a:tcPr/>
                </a:tc>
                <a:extLst>
                  <a:ext uri="{0D108BD9-81ED-4DB2-BD59-A6C34878D82A}">
                    <a16:rowId xmlns:a16="http://schemas.microsoft.com/office/drawing/2014/main" val="3034789149"/>
                  </a:ext>
                </a:extLst>
              </a:tr>
              <a:tr h="450000">
                <a:tc>
                  <a:txBody>
                    <a:bodyPr/>
                    <a:lstStyle/>
                    <a:p>
                      <a:endParaRPr lang="en-CN"/>
                    </a:p>
                  </a:txBody>
                  <a:tcPr/>
                </a:tc>
                <a:tc>
                  <a:txBody>
                    <a:bodyPr/>
                    <a:lstStyle/>
                    <a:p>
                      <a:endParaRPr lang="en-CN"/>
                    </a:p>
                  </a:txBody>
                  <a:tcPr/>
                </a:tc>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a:p>
                  </a:txBody>
                  <a:tcPr/>
                </a:tc>
                <a:tc>
                  <a:txBody>
                    <a:bodyPr/>
                    <a:lstStyle/>
                    <a:p>
                      <a:endParaRPr lang="en-CN"/>
                    </a:p>
                  </a:txBody>
                  <a:tcPr/>
                </a:tc>
                <a:extLst>
                  <a:ext uri="{0D108BD9-81ED-4DB2-BD59-A6C34878D82A}">
                    <a16:rowId xmlns:a16="http://schemas.microsoft.com/office/drawing/2014/main" val="2249741530"/>
                  </a:ext>
                </a:extLst>
              </a:tr>
              <a:tr h="450000">
                <a:tc>
                  <a:txBody>
                    <a:bodyPr/>
                    <a:lstStyle/>
                    <a:p>
                      <a:endParaRPr lang="en-CN"/>
                    </a:p>
                  </a:txBody>
                  <a:tcPr/>
                </a:tc>
                <a:tc>
                  <a:txBody>
                    <a:bodyPr/>
                    <a:lstStyle/>
                    <a:p>
                      <a:endParaRPr lang="en-CN"/>
                    </a:p>
                  </a:txBody>
                  <a:tcPr/>
                </a:tc>
                <a:tc>
                  <a:txBody>
                    <a:bodyPr/>
                    <a:lstStyle/>
                    <a:p>
                      <a:endParaRPr lang="en-CN" dirty="0"/>
                    </a:p>
                  </a:txBody>
                  <a:tcPr/>
                </a:tc>
                <a:tc>
                  <a:txBody>
                    <a:bodyPr/>
                    <a:lstStyle/>
                    <a:p>
                      <a:endParaRPr lang="en-CN"/>
                    </a:p>
                  </a:txBody>
                  <a:tcPr/>
                </a:tc>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dirty="0"/>
                    </a:p>
                  </a:txBody>
                  <a:tcPr/>
                </a:tc>
                <a:extLst>
                  <a:ext uri="{0D108BD9-81ED-4DB2-BD59-A6C34878D82A}">
                    <a16:rowId xmlns:a16="http://schemas.microsoft.com/office/drawing/2014/main" val="1087960918"/>
                  </a:ext>
                </a:extLst>
              </a:tr>
              <a:tr h="450000">
                <a:tc>
                  <a:txBody>
                    <a:bodyPr/>
                    <a:lstStyle/>
                    <a:p>
                      <a:endParaRPr lang="en-CN"/>
                    </a:p>
                  </a:txBody>
                  <a:tcPr/>
                </a:tc>
                <a:tc>
                  <a:txBody>
                    <a:bodyPr/>
                    <a:lstStyle/>
                    <a:p>
                      <a:endParaRPr lang="en-CN"/>
                    </a:p>
                  </a:txBody>
                  <a:tcPr/>
                </a:tc>
                <a:tc>
                  <a:txBody>
                    <a:bodyPr/>
                    <a:lstStyle/>
                    <a:p>
                      <a:endParaRPr lang="en-CN"/>
                    </a:p>
                  </a:txBody>
                  <a:tcPr/>
                </a:tc>
                <a:tc>
                  <a:txBody>
                    <a:bodyPr/>
                    <a:lstStyle/>
                    <a:p>
                      <a:endParaRPr lang="en-CN"/>
                    </a:p>
                  </a:txBody>
                  <a:tcPr/>
                </a:tc>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dirty="0"/>
                    </a:p>
                  </a:txBody>
                  <a:tcPr/>
                </a:tc>
                <a:extLst>
                  <a:ext uri="{0D108BD9-81ED-4DB2-BD59-A6C34878D82A}">
                    <a16:rowId xmlns:a16="http://schemas.microsoft.com/office/drawing/2014/main" val="3260888508"/>
                  </a:ext>
                </a:extLst>
              </a:tr>
              <a:tr h="450000">
                <a:tc>
                  <a:txBody>
                    <a:bodyPr/>
                    <a:lstStyle/>
                    <a:p>
                      <a:endParaRPr lang="en-CN"/>
                    </a:p>
                  </a:txBody>
                  <a:tcPr/>
                </a:tc>
                <a:tc>
                  <a:txBody>
                    <a:bodyPr/>
                    <a:lstStyle/>
                    <a:p>
                      <a:endParaRPr lang="en-CN" dirty="0"/>
                    </a:p>
                  </a:txBody>
                  <a:tcPr/>
                </a:tc>
                <a:tc>
                  <a:txBody>
                    <a:bodyPr/>
                    <a:lstStyle/>
                    <a:p>
                      <a:endParaRPr lang="en-CN"/>
                    </a:p>
                  </a:txBody>
                  <a:tcPr/>
                </a:tc>
                <a:tc>
                  <a:txBody>
                    <a:bodyPr/>
                    <a:lstStyle/>
                    <a:p>
                      <a:endParaRPr lang="en-CN"/>
                    </a:p>
                  </a:txBody>
                  <a:tcPr/>
                </a:tc>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dirty="0"/>
                    </a:p>
                  </a:txBody>
                  <a:tcPr/>
                </a:tc>
                <a:extLst>
                  <a:ext uri="{0D108BD9-81ED-4DB2-BD59-A6C34878D82A}">
                    <a16:rowId xmlns:a16="http://schemas.microsoft.com/office/drawing/2014/main" val="1907445629"/>
                  </a:ext>
                </a:extLst>
              </a:tr>
              <a:tr h="450000">
                <a:tc>
                  <a:txBody>
                    <a:bodyPr/>
                    <a:lstStyle/>
                    <a:p>
                      <a:endParaRPr lang="en-CN" dirty="0"/>
                    </a:p>
                  </a:txBody>
                  <a:tcPr/>
                </a:tc>
                <a:tc>
                  <a:txBody>
                    <a:bodyPr/>
                    <a:lstStyle/>
                    <a:p>
                      <a:endParaRPr lang="en-CN"/>
                    </a:p>
                  </a:txBody>
                  <a:tcPr/>
                </a:tc>
                <a:tc>
                  <a:txBody>
                    <a:bodyPr/>
                    <a:lstStyle/>
                    <a:p>
                      <a:endParaRPr lang="en-CN"/>
                    </a:p>
                  </a:txBody>
                  <a:tcPr/>
                </a:tc>
                <a:tc>
                  <a:txBody>
                    <a:bodyPr/>
                    <a:lstStyle/>
                    <a:p>
                      <a:endParaRPr lang="en-CN"/>
                    </a:p>
                  </a:txBody>
                  <a:tcPr/>
                </a:tc>
                <a:tc>
                  <a:txBody>
                    <a:bodyPr/>
                    <a:lstStyle/>
                    <a:p>
                      <a:endParaRPr lang="en-CN" dirty="0"/>
                    </a:p>
                  </a:txBody>
                  <a:tcPr/>
                </a:tc>
                <a:tc>
                  <a:txBody>
                    <a:bodyPr/>
                    <a:lstStyle/>
                    <a:p>
                      <a:endParaRPr lang="en-CN" dirty="0"/>
                    </a:p>
                  </a:txBody>
                  <a:tcPr/>
                </a:tc>
                <a:tc>
                  <a:txBody>
                    <a:bodyPr/>
                    <a:lstStyle/>
                    <a:p>
                      <a:endParaRPr lang="en-CN" dirty="0"/>
                    </a:p>
                  </a:txBody>
                  <a:tcPr/>
                </a:tc>
                <a:tc>
                  <a:txBody>
                    <a:bodyPr/>
                    <a:lstStyle/>
                    <a:p>
                      <a:endParaRPr lang="en-CN" dirty="0"/>
                    </a:p>
                  </a:txBody>
                  <a:tcPr/>
                </a:tc>
                <a:extLst>
                  <a:ext uri="{0D108BD9-81ED-4DB2-BD59-A6C34878D82A}">
                    <a16:rowId xmlns:a16="http://schemas.microsoft.com/office/drawing/2014/main" val="927206198"/>
                  </a:ext>
                </a:extLst>
              </a:tr>
            </a:tbl>
          </a:graphicData>
        </a:graphic>
      </p:graphicFrame>
      <p:sp>
        <p:nvSpPr>
          <p:cNvPr id="17" name="TextBox 16">
            <a:extLst>
              <a:ext uri="{FF2B5EF4-FFF2-40B4-BE49-F238E27FC236}">
                <a16:creationId xmlns:a16="http://schemas.microsoft.com/office/drawing/2014/main" id="{9BEEA8CC-76A4-228B-BB14-E4FDE5CC31DC}"/>
              </a:ext>
            </a:extLst>
          </p:cNvPr>
          <p:cNvSpPr txBox="1"/>
          <p:nvPr/>
        </p:nvSpPr>
        <p:spPr>
          <a:xfrm>
            <a:off x="4281" y="3545048"/>
            <a:ext cx="4546437" cy="1200329"/>
          </a:xfrm>
          <a:prstGeom prst="rect">
            <a:avLst/>
          </a:prstGeom>
          <a:noFill/>
        </p:spPr>
        <p:txBody>
          <a:bodyPr wrap="none" rtlCol="0">
            <a:spAutoFit/>
          </a:bodyPr>
          <a:lstStyle/>
          <a:p>
            <a:r>
              <a:rPr lang="en-CN" sz="2400" dirty="0"/>
              <a:t>Hypothesis</a:t>
            </a:r>
          </a:p>
          <a:p>
            <a:r>
              <a:rPr lang="en-CN" sz="2400" dirty="0"/>
              <a:t>1.</a:t>
            </a:r>
            <a:r>
              <a:rPr lang="en-US" sz="2400" i="1" dirty="0">
                <a:effectLst/>
                <a:latin typeface="Helvetica" pitchFamily="2" charset="0"/>
              </a:rPr>
              <a:t> attend to the correct</a:t>
            </a:r>
            <a:r>
              <a:rPr lang="en-US" sz="2400" dirty="0">
                <a:latin typeface="Helvetica" pitchFamily="2" charset="0"/>
              </a:rPr>
              <a:t> </a:t>
            </a:r>
            <a:r>
              <a:rPr lang="en-US" sz="2400" i="1" dirty="0">
                <a:effectLst/>
                <a:latin typeface="Helvetica" pitchFamily="2" charset="0"/>
              </a:rPr>
              <a:t>name</a:t>
            </a:r>
          </a:p>
          <a:p>
            <a:r>
              <a:rPr lang="en-US" sz="2400" i="1" dirty="0">
                <a:latin typeface="Helvetica" pitchFamily="2" charset="0"/>
              </a:rPr>
              <a:t>2.</a:t>
            </a:r>
            <a:r>
              <a:rPr lang="en-US" sz="2400" i="1" dirty="0">
                <a:effectLst/>
                <a:latin typeface="Helvetica" pitchFamily="2" charset="0"/>
              </a:rPr>
              <a:t>copy whatever they attend to. </a:t>
            </a:r>
          </a:p>
        </p:txBody>
      </p:sp>
      <p:sp>
        <p:nvSpPr>
          <p:cNvPr id="18" name="TextBox 17">
            <a:extLst>
              <a:ext uri="{FF2B5EF4-FFF2-40B4-BE49-F238E27FC236}">
                <a16:creationId xmlns:a16="http://schemas.microsoft.com/office/drawing/2014/main" id="{51DC712D-2CB9-2FDF-1EC5-4D0E1482BE08}"/>
              </a:ext>
            </a:extLst>
          </p:cNvPr>
          <p:cNvSpPr txBox="1"/>
          <p:nvPr/>
        </p:nvSpPr>
        <p:spPr>
          <a:xfrm>
            <a:off x="981578" y="4794577"/>
            <a:ext cx="2119811" cy="369332"/>
          </a:xfrm>
          <a:prstGeom prst="rect">
            <a:avLst/>
          </a:prstGeom>
          <a:noFill/>
        </p:spPr>
        <p:txBody>
          <a:bodyPr wrap="none" rtlCol="0">
            <a:spAutoFit/>
          </a:bodyPr>
          <a:lstStyle/>
          <a:p>
            <a:r>
              <a:rPr lang="en-US" dirty="0"/>
              <a:t>N</a:t>
            </a:r>
            <a:r>
              <a:rPr lang="en-CN" dirty="0"/>
              <a:t>ame mover heads</a:t>
            </a:r>
          </a:p>
        </p:txBody>
      </p:sp>
    </p:spTree>
    <p:extLst>
      <p:ext uri="{BB962C8B-B14F-4D97-AF65-F5344CB8AC3E}">
        <p14:creationId xmlns:p14="http://schemas.microsoft.com/office/powerpoint/2010/main" val="117296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1DD1-186E-9821-8535-6DDB1C995817}"/>
              </a:ext>
            </a:extLst>
          </p:cNvPr>
          <p:cNvSpPr>
            <a:spLocks noGrp="1"/>
          </p:cNvSpPr>
          <p:nvPr>
            <p:ph type="title"/>
          </p:nvPr>
        </p:nvSpPr>
        <p:spPr/>
        <p:txBody>
          <a:bodyPr/>
          <a:lstStyle/>
          <a:p>
            <a:r>
              <a:rPr lang="en-CN" dirty="0"/>
              <a:t>Name mover heads</a:t>
            </a:r>
          </a:p>
        </p:txBody>
      </p:sp>
      <p:sp>
        <p:nvSpPr>
          <p:cNvPr id="3" name="Date Placeholder 2">
            <a:extLst>
              <a:ext uri="{FF2B5EF4-FFF2-40B4-BE49-F238E27FC236}">
                <a16:creationId xmlns:a16="http://schemas.microsoft.com/office/drawing/2014/main" id="{04E452F6-1C57-1F9C-FC40-9CA4DEE21CE8}"/>
              </a:ext>
            </a:extLst>
          </p:cNvPr>
          <p:cNvSpPr>
            <a:spLocks noGrp="1"/>
          </p:cNvSpPr>
          <p:nvPr>
            <p:ph type="dt" sz="half" idx="10"/>
          </p:nvPr>
        </p:nvSpPr>
        <p:spPr/>
        <p:txBody>
          <a:bodyPr/>
          <a:lstStyle/>
          <a:p>
            <a:fld id="{F7FCCC86-E41F-C04A-B6E7-79EF9863FA21}" type="datetime1">
              <a:rPr lang="en-US" smtClean="0"/>
              <a:t>11/15/24</a:t>
            </a:fld>
            <a:endParaRPr lang="en-CN"/>
          </a:p>
        </p:txBody>
      </p:sp>
      <p:sp>
        <p:nvSpPr>
          <p:cNvPr id="4" name="Footer Placeholder 3">
            <a:extLst>
              <a:ext uri="{FF2B5EF4-FFF2-40B4-BE49-F238E27FC236}">
                <a16:creationId xmlns:a16="http://schemas.microsoft.com/office/drawing/2014/main" id="{6B01DBD5-4170-C916-C491-B8485B873AF7}"/>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08BDA633-55CA-830D-2853-14A242ED38D7}"/>
              </a:ext>
            </a:extLst>
          </p:cNvPr>
          <p:cNvSpPr>
            <a:spLocks noGrp="1"/>
          </p:cNvSpPr>
          <p:nvPr>
            <p:ph type="sldNum" sz="quarter" idx="12"/>
          </p:nvPr>
        </p:nvSpPr>
        <p:spPr/>
        <p:txBody>
          <a:bodyPr/>
          <a:lstStyle/>
          <a:p>
            <a:fld id="{3FDE72A6-3D0B-EA49-B477-CEE2EA9AC328}" type="slidenum">
              <a:rPr lang="en-CN" smtClean="0"/>
              <a:t>22</a:t>
            </a:fld>
            <a:endParaRPr lang="en-CN"/>
          </a:p>
        </p:txBody>
      </p:sp>
      <p:sp>
        <p:nvSpPr>
          <p:cNvPr id="8" name="TextBox 7">
            <a:extLst>
              <a:ext uri="{FF2B5EF4-FFF2-40B4-BE49-F238E27FC236}">
                <a16:creationId xmlns:a16="http://schemas.microsoft.com/office/drawing/2014/main" id="{73315F8A-0595-E992-C492-ECFA2E7A9524}"/>
              </a:ext>
            </a:extLst>
          </p:cNvPr>
          <p:cNvSpPr txBox="1"/>
          <p:nvPr/>
        </p:nvSpPr>
        <p:spPr>
          <a:xfrm>
            <a:off x="0" y="1117776"/>
            <a:ext cx="2938240" cy="830997"/>
          </a:xfrm>
          <a:prstGeom prst="rect">
            <a:avLst/>
          </a:prstGeom>
          <a:noFill/>
        </p:spPr>
        <p:txBody>
          <a:bodyPr wrap="none" rtlCol="0">
            <a:spAutoFit/>
          </a:bodyPr>
          <a:lstStyle/>
          <a:p>
            <a:r>
              <a:rPr lang="en-US" sz="2400" dirty="0"/>
              <a:t>Verify the hypothesis</a:t>
            </a:r>
          </a:p>
          <a:p>
            <a:pPr marL="342900" indent="-342900">
              <a:buFont typeface="Arial" panose="020B0604020202020204" pitchFamily="34" charset="0"/>
              <a:buChar char="•"/>
            </a:pPr>
            <a:endParaRPr lang="en-CN" sz="2400" dirty="0"/>
          </a:p>
        </p:txBody>
      </p:sp>
      <p:sp>
        <p:nvSpPr>
          <p:cNvPr id="10" name="TextBox 9">
            <a:extLst>
              <a:ext uri="{FF2B5EF4-FFF2-40B4-BE49-F238E27FC236}">
                <a16:creationId xmlns:a16="http://schemas.microsoft.com/office/drawing/2014/main" id="{142B3735-42CC-5466-BB76-75D0D7A3E6E1}"/>
              </a:ext>
            </a:extLst>
          </p:cNvPr>
          <p:cNvSpPr txBox="1"/>
          <p:nvPr/>
        </p:nvSpPr>
        <p:spPr>
          <a:xfrm>
            <a:off x="0" y="1625936"/>
            <a:ext cx="4546437" cy="830997"/>
          </a:xfrm>
          <a:prstGeom prst="rect">
            <a:avLst/>
          </a:prstGeom>
          <a:noFill/>
        </p:spPr>
        <p:txBody>
          <a:bodyPr wrap="none" rtlCol="0">
            <a:spAutoFit/>
          </a:bodyPr>
          <a:lstStyle/>
          <a:p>
            <a:r>
              <a:rPr lang="en-CN" sz="2400" dirty="0"/>
              <a:t>1.</a:t>
            </a:r>
            <a:r>
              <a:rPr lang="en-US" sz="2400" i="1" dirty="0">
                <a:effectLst/>
                <a:latin typeface="Helvetica" pitchFamily="2" charset="0"/>
              </a:rPr>
              <a:t> attend to the correct</a:t>
            </a:r>
            <a:r>
              <a:rPr lang="en-US" sz="2400" dirty="0">
                <a:latin typeface="Helvetica" pitchFamily="2" charset="0"/>
              </a:rPr>
              <a:t> </a:t>
            </a:r>
            <a:r>
              <a:rPr lang="en-US" sz="2400" i="1" dirty="0">
                <a:effectLst/>
                <a:latin typeface="Helvetica" pitchFamily="2" charset="0"/>
              </a:rPr>
              <a:t>name</a:t>
            </a:r>
          </a:p>
          <a:p>
            <a:r>
              <a:rPr lang="en-US" sz="2400" i="1" dirty="0">
                <a:latin typeface="Helvetica" pitchFamily="2" charset="0"/>
              </a:rPr>
              <a:t>2.</a:t>
            </a:r>
            <a:r>
              <a:rPr lang="en-US" sz="2400" i="1" dirty="0">
                <a:effectLst/>
                <a:latin typeface="Helvetica" pitchFamily="2" charset="0"/>
              </a:rPr>
              <a:t>copy whatever they attend to. </a:t>
            </a:r>
          </a:p>
        </p:txBody>
      </p:sp>
      <p:sp>
        <p:nvSpPr>
          <p:cNvPr id="12" name="TextBox 11">
            <a:extLst>
              <a:ext uri="{FF2B5EF4-FFF2-40B4-BE49-F238E27FC236}">
                <a16:creationId xmlns:a16="http://schemas.microsoft.com/office/drawing/2014/main" id="{45F0EF4F-F6AD-BD13-44E8-DD7D69D16461}"/>
              </a:ext>
            </a:extLst>
          </p:cNvPr>
          <p:cNvSpPr txBox="1"/>
          <p:nvPr/>
        </p:nvSpPr>
        <p:spPr>
          <a:xfrm>
            <a:off x="0" y="2649550"/>
            <a:ext cx="5710346" cy="1200329"/>
          </a:xfrm>
          <a:prstGeom prst="rect">
            <a:avLst/>
          </a:prstGeom>
          <a:noFill/>
        </p:spPr>
        <p:txBody>
          <a:bodyPr wrap="none" rtlCol="0">
            <a:spAutoFit/>
          </a:bodyPr>
          <a:lstStyle/>
          <a:p>
            <a:r>
              <a:rPr lang="en-CN" dirty="0"/>
              <a:t>W_u: unembedding vecgtor</a:t>
            </a:r>
          </a:p>
          <a:p>
            <a:r>
              <a:rPr lang="en-CN" dirty="0">
                <a:solidFill>
                  <a:srgbClr val="1EFF55"/>
                </a:solidFill>
              </a:rPr>
              <a:t>V_ioi = W_u[IO]</a:t>
            </a:r>
          </a:p>
          <a:p>
            <a:r>
              <a:rPr lang="en-CN" dirty="0">
                <a:solidFill>
                  <a:srgbClr val="D2A9FD"/>
                </a:solidFill>
              </a:rPr>
              <a:t>V_s.  = W_u[S] </a:t>
            </a:r>
          </a:p>
          <a:p>
            <a:r>
              <a:rPr lang="en-US" dirty="0"/>
              <a:t>P</a:t>
            </a:r>
            <a:r>
              <a:rPr lang="en-CN" dirty="0"/>
              <a:t>roject head output hi(X) along the Unembedding vevtor</a:t>
            </a:r>
          </a:p>
        </p:txBody>
      </p:sp>
      <p:sp>
        <p:nvSpPr>
          <p:cNvPr id="15" name="TextBox 14">
            <a:extLst>
              <a:ext uri="{FF2B5EF4-FFF2-40B4-BE49-F238E27FC236}">
                <a16:creationId xmlns:a16="http://schemas.microsoft.com/office/drawing/2014/main" id="{90791379-C2CE-7BA8-4D0E-44E495DA7D28}"/>
              </a:ext>
            </a:extLst>
          </p:cNvPr>
          <p:cNvSpPr txBox="1"/>
          <p:nvPr/>
        </p:nvSpPr>
        <p:spPr>
          <a:xfrm>
            <a:off x="7664240" y="6233147"/>
            <a:ext cx="3387583" cy="369332"/>
          </a:xfrm>
          <a:prstGeom prst="rect">
            <a:avLst/>
          </a:prstGeom>
          <a:noFill/>
        </p:spPr>
        <p:txBody>
          <a:bodyPr wrap="square">
            <a:spAutoFit/>
          </a:bodyPr>
          <a:lstStyle/>
          <a:p>
            <a:r>
              <a:rPr lang="en-US" i="1" dirty="0">
                <a:effectLst/>
                <a:latin typeface="Helvetica" pitchFamily="2" charset="0"/>
              </a:rPr>
              <a:t>(correlation   &gt; 0:81, N = 500)</a:t>
            </a:r>
            <a:endParaRPr lang="en-US" dirty="0">
              <a:effectLst/>
              <a:latin typeface="Helvetica" pitchFamily="2" charset="0"/>
            </a:endParaRPr>
          </a:p>
        </p:txBody>
      </p:sp>
      <p:sp>
        <p:nvSpPr>
          <p:cNvPr id="16" name="TextBox 15">
            <a:extLst>
              <a:ext uri="{FF2B5EF4-FFF2-40B4-BE49-F238E27FC236}">
                <a16:creationId xmlns:a16="http://schemas.microsoft.com/office/drawing/2014/main" id="{E23D0367-2631-F3C5-536A-AFF85C1A15B2}"/>
              </a:ext>
            </a:extLst>
          </p:cNvPr>
          <p:cNvSpPr txBox="1"/>
          <p:nvPr/>
        </p:nvSpPr>
        <p:spPr>
          <a:xfrm>
            <a:off x="0" y="4042496"/>
            <a:ext cx="6296812" cy="2031325"/>
          </a:xfrm>
          <a:prstGeom prst="rect">
            <a:avLst/>
          </a:prstGeom>
          <a:noFill/>
        </p:spPr>
        <p:txBody>
          <a:bodyPr wrap="square" rtlCol="0">
            <a:spAutoFit/>
          </a:bodyPr>
          <a:lstStyle/>
          <a:p>
            <a:r>
              <a:rPr lang="en-CN" dirty="0"/>
              <a:t>OV[]:</a:t>
            </a:r>
            <a:r>
              <a:rPr lang="en-US" i="1" dirty="0">
                <a:effectLst/>
                <a:latin typeface="Helvetica" pitchFamily="2" charset="0"/>
              </a:rPr>
              <a:t>the OV matrix of</a:t>
            </a:r>
            <a:r>
              <a:rPr lang="en-US" dirty="0">
                <a:latin typeface="Helvetica" pitchFamily="2" charset="0"/>
              </a:rPr>
              <a:t> </a:t>
            </a:r>
            <a:r>
              <a:rPr lang="en-US" i="1" dirty="0">
                <a:effectLst/>
                <a:latin typeface="Helvetica" pitchFamily="2" charset="0"/>
              </a:rPr>
              <a:t>a Name Mover Head</a:t>
            </a:r>
          </a:p>
          <a:p>
            <a:endParaRPr lang="en-US" i="1" dirty="0">
              <a:latin typeface="Helvetica" pitchFamily="2" charset="0"/>
            </a:endParaRPr>
          </a:p>
          <a:p>
            <a:r>
              <a:rPr lang="en-US" i="1" dirty="0">
                <a:effectLst/>
                <a:latin typeface="Helvetica" pitchFamily="2" charset="0"/>
              </a:rPr>
              <a:t>Attend to each name token 100% by directly multiply the output from the residual stream after the </a:t>
            </a:r>
            <a:r>
              <a:rPr lang="en-US" i="1" dirty="0" err="1">
                <a:effectLst/>
                <a:latin typeface="Helvetica" pitchFamily="2" charset="0"/>
              </a:rPr>
              <a:t>frst</a:t>
            </a:r>
            <a:r>
              <a:rPr lang="en-US" i="1" dirty="0">
                <a:effectLst/>
                <a:latin typeface="Helvetica" pitchFamily="2" charset="0"/>
              </a:rPr>
              <a:t> MLP layer</a:t>
            </a:r>
          </a:p>
          <a:p>
            <a:endParaRPr lang="en-US" i="1" dirty="0">
              <a:latin typeface="Helvetica" pitchFamily="2" charset="0"/>
            </a:endParaRPr>
          </a:p>
          <a:p>
            <a:r>
              <a:rPr lang="en-US" i="1" dirty="0">
                <a:effectLst/>
                <a:latin typeface="Helvetica" pitchFamily="2" charset="0"/>
              </a:rPr>
              <a:t>Copy score: Top 5 logits contain the N.</a:t>
            </a:r>
            <a:endParaRPr lang="en-US" dirty="0">
              <a:effectLst/>
              <a:latin typeface="Helvetica" pitchFamily="2" charset="0"/>
            </a:endParaRPr>
          </a:p>
          <a:p>
            <a:r>
              <a:rPr lang="en-CN" dirty="0"/>
              <a:t>95% copy socre for Name mover head</a:t>
            </a:r>
          </a:p>
        </p:txBody>
      </p:sp>
      <p:pic>
        <p:nvPicPr>
          <p:cNvPr id="19" name="Picture 18">
            <a:extLst>
              <a:ext uri="{FF2B5EF4-FFF2-40B4-BE49-F238E27FC236}">
                <a16:creationId xmlns:a16="http://schemas.microsoft.com/office/drawing/2014/main" id="{6A7DB498-8998-A1F9-9D85-706460DE26DD}"/>
              </a:ext>
            </a:extLst>
          </p:cNvPr>
          <p:cNvPicPr>
            <a:picLocks noChangeAspect="1"/>
          </p:cNvPicPr>
          <p:nvPr/>
        </p:nvPicPr>
        <p:blipFill>
          <a:blip r:embed="rId2"/>
          <a:stretch>
            <a:fillRect/>
          </a:stretch>
        </p:blipFill>
        <p:spPr>
          <a:xfrm>
            <a:off x="5827183" y="548974"/>
            <a:ext cx="5566833" cy="3064886"/>
          </a:xfrm>
          <a:prstGeom prst="rect">
            <a:avLst/>
          </a:prstGeom>
        </p:spPr>
      </p:pic>
    </p:spTree>
    <p:extLst>
      <p:ext uri="{BB962C8B-B14F-4D97-AF65-F5344CB8AC3E}">
        <p14:creationId xmlns:p14="http://schemas.microsoft.com/office/powerpoint/2010/main" val="15602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AF32-8B05-3395-B4D1-D3471F6CAD82}"/>
              </a:ext>
            </a:extLst>
          </p:cNvPr>
          <p:cNvSpPr>
            <a:spLocks noGrp="1"/>
          </p:cNvSpPr>
          <p:nvPr>
            <p:ph type="title"/>
          </p:nvPr>
        </p:nvSpPr>
        <p:spPr/>
        <p:txBody>
          <a:bodyPr/>
          <a:lstStyle/>
          <a:p>
            <a:r>
              <a:rPr lang="en-US" dirty="0"/>
              <a:t>N</a:t>
            </a:r>
            <a:r>
              <a:rPr lang="en-CN" dirty="0"/>
              <a:t>egative name mover heads</a:t>
            </a:r>
          </a:p>
        </p:txBody>
      </p:sp>
      <p:sp>
        <p:nvSpPr>
          <p:cNvPr id="3" name="Date Placeholder 2">
            <a:extLst>
              <a:ext uri="{FF2B5EF4-FFF2-40B4-BE49-F238E27FC236}">
                <a16:creationId xmlns:a16="http://schemas.microsoft.com/office/drawing/2014/main" id="{1B189904-D1B5-2021-5EFA-9D3BFF391D00}"/>
              </a:ext>
            </a:extLst>
          </p:cNvPr>
          <p:cNvSpPr>
            <a:spLocks noGrp="1"/>
          </p:cNvSpPr>
          <p:nvPr>
            <p:ph type="dt" sz="half" idx="10"/>
          </p:nvPr>
        </p:nvSpPr>
        <p:spPr/>
        <p:txBody>
          <a:bodyPr/>
          <a:lstStyle/>
          <a:p>
            <a:fld id="{F4A426D2-376F-D34E-A848-CB1D3A2A8B6B}" type="datetime1">
              <a:rPr lang="en-US" smtClean="0"/>
              <a:t>11/15/24</a:t>
            </a:fld>
            <a:endParaRPr lang="en-CN"/>
          </a:p>
        </p:txBody>
      </p:sp>
      <p:sp>
        <p:nvSpPr>
          <p:cNvPr id="4" name="Footer Placeholder 3">
            <a:extLst>
              <a:ext uri="{FF2B5EF4-FFF2-40B4-BE49-F238E27FC236}">
                <a16:creationId xmlns:a16="http://schemas.microsoft.com/office/drawing/2014/main" id="{CE26715E-16B7-A785-C181-2FF86275A3B8}"/>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FF7297D6-6A47-5C00-7CD5-AFA2BE213751}"/>
              </a:ext>
            </a:extLst>
          </p:cNvPr>
          <p:cNvSpPr>
            <a:spLocks noGrp="1"/>
          </p:cNvSpPr>
          <p:nvPr>
            <p:ph type="sldNum" sz="quarter" idx="12"/>
          </p:nvPr>
        </p:nvSpPr>
        <p:spPr/>
        <p:txBody>
          <a:bodyPr/>
          <a:lstStyle/>
          <a:p>
            <a:fld id="{3FDE72A6-3D0B-EA49-B477-CEE2EA9AC328}" type="slidenum">
              <a:rPr lang="en-CN" smtClean="0"/>
              <a:t>23</a:t>
            </a:fld>
            <a:endParaRPr lang="en-CN"/>
          </a:p>
        </p:txBody>
      </p:sp>
      <p:pic>
        <p:nvPicPr>
          <p:cNvPr id="6" name="Picture 5">
            <a:extLst>
              <a:ext uri="{FF2B5EF4-FFF2-40B4-BE49-F238E27FC236}">
                <a16:creationId xmlns:a16="http://schemas.microsoft.com/office/drawing/2014/main" id="{C48835E7-F371-D6A2-2811-B9123857D2BF}"/>
              </a:ext>
            </a:extLst>
          </p:cNvPr>
          <p:cNvPicPr>
            <a:picLocks noChangeAspect="1"/>
          </p:cNvPicPr>
          <p:nvPr/>
        </p:nvPicPr>
        <p:blipFill>
          <a:blip r:embed="rId3"/>
          <a:stretch>
            <a:fillRect/>
          </a:stretch>
        </p:blipFill>
        <p:spPr>
          <a:xfrm>
            <a:off x="501650" y="1638299"/>
            <a:ext cx="3829566" cy="3723923"/>
          </a:xfrm>
          <a:prstGeom prst="rect">
            <a:avLst/>
          </a:prstGeom>
        </p:spPr>
      </p:pic>
      <p:sp>
        <p:nvSpPr>
          <p:cNvPr id="7" name="TextBox 6">
            <a:extLst>
              <a:ext uri="{FF2B5EF4-FFF2-40B4-BE49-F238E27FC236}">
                <a16:creationId xmlns:a16="http://schemas.microsoft.com/office/drawing/2014/main" id="{43BF14C0-CD0D-45F6-7BF9-D09BBD6D5254}"/>
              </a:ext>
            </a:extLst>
          </p:cNvPr>
          <p:cNvSpPr txBox="1"/>
          <p:nvPr/>
        </p:nvSpPr>
        <p:spPr>
          <a:xfrm>
            <a:off x="2246489" y="4222044"/>
            <a:ext cx="248355" cy="369332"/>
          </a:xfrm>
          <a:prstGeom prst="rect">
            <a:avLst/>
          </a:prstGeom>
          <a:noFill/>
          <a:ln w="34925">
            <a:solidFill>
              <a:srgbClr val="FF0000"/>
            </a:solidFill>
          </a:ln>
        </p:spPr>
        <p:txBody>
          <a:bodyPr wrap="square" rtlCol="0">
            <a:spAutoFit/>
          </a:bodyPr>
          <a:lstStyle/>
          <a:p>
            <a:endParaRPr lang="en-CN" dirty="0"/>
          </a:p>
        </p:txBody>
      </p:sp>
      <p:sp>
        <p:nvSpPr>
          <p:cNvPr id="9" name="TextBox 8">
            <a:extLst>
              <a:ext uri="{FF2B5EF4-FFF2-40B4-BE49-F238E27FC236}">
                <a16:creationId xmlns:a16="http://schemas.microsoft.com/office/drawing/2014/main" id="{48D3C30A-4945-2080-3019-A2D6CF555F18}"/>
              </a:ext>
            </a:extLst>
          </p:cNvPr>
          <p:cNvSpPr txBox="1"/>
          <p:nvPr/>
        </p:nvSpPr>
        <p:spPr>
          <a:xfrm>
            <a:off x="2714978" y="4324865"/>
            <a:ext cx="248355" cy="369332"/>
          </a:xfrm>
          <a:prstGeom prst="rect">
            <a:avLst/>
          </a:prstGeom>
          <a:noFill/>
          <a:ln w="34925">
            <a:solidFill>
              <a:srgbClr val="FF0000"/>
            </a:solidFill>
          </a:ln>
        </p:spPr>
        <p:txBody>
          <a:bodyPr wrap="square" rtlCol="0">
            <a:spAutoFit/>
          </a:bodyPr>
          <a:lstStyle/>
          <a:p>
            <a:endParaRPr lang="en-CN" dirty="0"/>
          </a:p>
        </p:txBody>
      </p:sp>
      <p:sp>
        <p:nvSpPr>
          <p:cNvPr id="10" name="TextBox 9">
            <a:extLst>
              <a:ext uri="{FF2B5EF4-FFF2-40B4-BE49-F238E27FC236}">
                <a16:creationId xmlns:a16="http://schemas.microsoft.com/office/drawing/2014/main" id="{09FF3969-C078-1B5B-E399-D2E3D876DC95}"/>
              </a:ext>
            </a:extLst>
          </p:cNvPr>
          <p:cNvSpPr txBox="1"/>
          <p:nvPr/>
        </p:nvSpPr>
        <p:spPr>
          <a:xfrm>
            <a:off x="1171695" y="5585504"/>
            <a:ext cx="2076209" cy="369332"/>
          </a:xfrm>
          <a:prstGeom prst="rect">
            <a:avLst/>
          </a:prstGeom>
          <a:noFill/>
        </p:spPr>
        <p:txBody>
          <a:bodyPr wrap="none" rtlCol="0">
            <a:spAutoFit/>
          </a:bodyPr>
          <a:lstStyle/>
          <a:p>
            <a:r>
              <a:rPr lang="en-CN" dirty="0"/>
              <a:t>Node: 10.7 &amp; 11.10</a:t>
            </a:r>
          </a:p>
        </p:txBody>
      </p:sp>
      <p:sp>
        <p:nvSpPr>
          <p:cNvPr id="11" name="TextBox 10">
            <a:extLst>
              <a:ext uri="{FF2B5EF4-FFF2-40B4-BE49-F238E27FC236}">
                <a16:creationId xmlns:a16="http://schemas.microsoft.com/office/drawing/2014/main" id="{878CFD63-C6A4-90E6-8C0A-3C127AEF6060}"/>
              </a:ext>
            </a:extLst>
          </p:cNvPr>
          <p:cNvSpPr txBox="1"/>
          <p:nvPr/>
        </p:nvSpPr>
        <p:spPr>
          <a:xfrm>
            <a:off x="5359646" y="1315133"/>
            <a:ext cx="6501908" cy="923330"/>
          </a:xfrm>
          <a:prstGeom prst="rect">
            <a:avLst/>
          </a:prstGeom>
          <a:noFill/>
        </p:spPr>
        <p:txBody>
          <a:bodyPr wrap="none" rtlCol="0">
            <a:spAutoFit/>
          </a:bodyPr>
          <a:lstStyle/>
          <a:p>
            <a:pPr marL="285750" indent="-285750">
              <a:buFont typeface="Arial" panose="020B0604020202020204" pitchFamily="34" charset="0"/>
              <a:buChar char="•"/>
            </a:pPr>
            <a:r>
              <a:rPr lang="en-US" dirty="0"/>
              <a:t>S</a:t>
            </a:r>
            <a:r>
              <a:rPr lang="en-CN" dirty="0"/>
              <a:t>hare the same property as name mover heads</a:t>
            </a:r>
          </a:p>
          <a:p>
            <a:pPr marL="285750" indent="-285750">
              <a:buFont typeface="Arial" panose="020B0604020202020204" pitchFamily="34" charset="0"/>
              <a:buChar char="•"/>
            </a:pPr>
            <a:r>
              <a:rPr lang="en-US" dirty="0"/>
              <a:t>W</a:t>
            </a:r>
            <a:r>
              <a:rPr lang="en-CN" dirty="0"/>
              <a:t>rite in the opposite direction of  of the names they attend to</a:t>
            </a:r>
          </a:p>
          <a:p>
            <a:pPr marL="285750" indent="-285750">
              <a:buFont typeface="Arial" panose="020B0604020202020204" pitchFamily="34" charset="0"/>
              <a:buChar char="•"/>
            </a:pPr>
            <a:r>
              <a:rPr lang="en-US" dirty="0"/>
              <a:t>N</a:t>
            </a:r>
            <a:r>
              <a:rPr lang="en-CN" dirty="0"/>
              <a:t>egative copy score</a:t>
            </a:r>
          </a:p>
        </p:txBody>
      </p:sp>
      <p:pic>
        <p:nvPicPr>
          <p:cNvPr id="12" name="Picture 11">
            <a:extLst>
              <a:ext uri="{FF2B5EF4-FFF2-40B4-BE49-F238E27FC236}">
                <a16:creationId xmlns:a16="http://schemas.microsoft.com/office/drawing/2014/main" id="{79FAFF06-589C-FB22-219B-AFC6351CCD1B}"/>
              </a:ext>
            </a:extLst>
          </p:cNvPr>
          <p:cNvPicPr>
            <a:picLocks noChangeAspect="1"/>
          </p:cNvPicPr>
          <p:nvPr/>
        </p:nvPicPr>
        <p:blipFill>
          <a:blip r:embed="rId4"/>
          <a:stretch>
            <a:fillRect/>
          </a:stretch>
        </p:blipFill>
        <p:spPr>
          <a:xfrm>
            <a:off x="5042096" y="2635060"/>
            <a:ext cx="6648254" cy="3543300"/>
          </a:xfrm>
          <a:prstGeom prst="rect">
            <a:avLst/>
          </a:prstGeom>
        </p:spPr>
      </p:pic>
    </p:spTree>
    <p:extLst>
      <p:ext uri="{BB962C8B-B14F-4D97-AF65-F5344CB8AC3E}">
        <p14:creationId xmlns:p14="http://schemas.microsoft.com/office/powerpoint/2010/main" val="17459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9ACC-51EF-C6CC-D86C-7EC8B8EA1661}"/>
              </a:ext>
            </a:extLst>
          </p:cNvPr>
          <p:cNvSpPr>
            <a:spLocks noGrp="1"/>
          </p:cNvSpPr>
          <p:nvPr>
            <p:ph type="title"/>
          </p:nvPr>
        </p:nvSpPr>
        <p:spPr/>
        <p:txBody>
          <a:bodyPr>
            <a:normAutofit/>
          </a:bodyPr>
          <a:lstStyle/>
          <a:p>
            <a:r>
              <a:rPr lang="en-US" i="1" dirty="0">
                <a:effectLst/>
                <a:latin typeface="Helvetica" pitchFamily="2" charset="0"/>
              </a:rPr>
              <a:t>S-INHIBITION HEADS</a:t>
            </a:r>
            <a:endParaRPr lang="en-CN" dirty="0"/>
          </a:p>
        </p:txBody>
      </p:sp>
      <p:sp>
        <p:nvSpPr>
          <p:cNvPr id="3" name="Date Placeholder 2">
            <a:extLst>
              <a:ext uri="{FF2B5EF4-FFF2-40B4-BE49-F238E27FC236}">
                <a16:creationId xmlns:a16="http://schemas.microsoft.com/office/drawing/2014/main" id="{B1085135-97B8-6220-A958-24ADBE27FDC9}"/>
              </a:ext>
            </a:extLst>
          </p:cNvPr>
          <p:cNvSpPr>
            <a:spLocks noGrp="1"/>
          </p:cNvSpPr>
          <p:nvPr>
            <p:ph type="dt" sz="half" idx="10"/>
          </p:nvPr>
        </p:nvSpPr>
        <p:spPr/>
        <p:txBody>
          <a:bodyPr/>
          <a:lstStyle/>
          <a:p>
            <a:fld id="{394BB702-1E77-8148-9DE6-34662742AE2A}" type="datetime1">
              <a:rPr lang="en-US" smtClean="0"/>
              <a:t>11/15/24</a:t>
            </a:fld>
            <a:endParaRPr lang="en-CN"/>
          </a:p>
        </p:txBody>
      </p:sp>
      <p:sp>
        <p:nvSpPr>
          <p:cNvPr id="4" name="Footer Placeholder 3">
            <a:extLst>
              <a:ext uri="{FF2B5EF4-FFF2-40B4-BE49-F238E27FC236}">
                <a16:creationId xmlns:a16="http://schemas.microsoft.com/office/drawing/2014/main" id="{4F07A82A-B68B-4621-EDBA-059918318DA1}"/>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3F88B37E-EE17-5A5C-59B7-A0AE1C78F37D}"/>
              </a:ext>
            </a:extLst>
          </p:cNvPr>
          <p:cNvSpPr>
            <a:spLocks noGrp="1"/>
          </p:cNvSpPr>
          <p:nvPr>
            <p:ph type="sldNum" sz="quarter" idx="12"/>
          </p:nvPr>
        </p:nvSpPr>
        <p:spPr/>
        <p:txBody>
          <a:bodyPr/>
          <a:lstStyle/>
          <a:p>
            <a:fld id="{3FDE72A6-3D0B-EA49-B477-CEE2EA9AC328}" type="slidenum">
              <a:rPr lang="en-CN" smtClean="0"/>
              <a:t>24</a:t>
            </a:fld>
            <a:endParaRPr lang="en-CN"/>
          </a:p>
        </p:txBody>
      </p:sp>
      <p:sp>
        <p:nvSpPr>
          <p:cNvPr id="6" name="TextBox 5">
            <a:extLst>
              <a:ext uri="{FF2B5EF4-FFF2-40B4-BE49-F238E27FC236}">
                <a16:creationId xmlns:a16="http://schemas.microsoft.com/office/drawing/2014/main" id="{12BD48BF-0343-EF5F-87D0-0ED256AE3DE3}"/>
              </a:ext>
            </a:extLst>
          </p:cNvPr>
          <p:cNvSpPr txBox="1"/>
          <p:nvPr/>
        </p:nvSpPr>
        <p:spPr>
          <a:xfrm>
            <a:off x="471311" y="933110"/>
            <a:ext cx="6855178" cy="646331"/>
          </a:xfrm>
          <a:prstGeom prst="rect">
            <a:avLst/>
          </a:prstGeom>
          <a:noFill/>
        </p:spPr>
        <p:txBody>
          <a:bodyPr wrap="square">
            <a:spAutoFit/>
          </a:bodyPr>
          <a:lstStyle/>
          <a:p>
            <a:r>
              <a:rPr lang="en-US" sz="1800" i="1" dirty="0">
                <a:effectLst/>
                <a:latin typeface="Helvetica" pitchFamily="2" charset="0"/>
              </a:rPr>
              <a:t>Functions: </a:t>
            </a:r>
            <a:r>
              <a:rPr lang="en-US" i="1" dirty="0">
                <a:effectLst/>
                <a:latin typeface="Helvetica" pitchFamily="2" charset="0"/>
              </a:rPr>
              <a:t>AFFECT THE NAME MOVER HEADS’</a:t>
            </a:r>
            <a:r>
              <a:rPr lang="zh-CN" altLang="en-US" i="1" dirty="0">
                <a:effectLst/>
                <a:latin typeface="Helvetica" pitchFamily="2" charset="0"/>
              </a:rPr>
              <a:t> </a:t>
            </a:r>
            <a:r>
              <a:rPr lang="en-US" i="1" dirty="0">
                <a:effectLst/>
                <a:latin typeface="Helvetica" pitchFamily="2" charset="0"/>
              </a:rPr>
              <a:t>ATTENTION</a:t>
            </a:r>
            <a:endParaRPr lang="en-US" dirty="0">
              <a:effectLst/>
              <a:latin typeface="Helvetica" pitchFamily="2" charset="0"/>
            </a:endParaRPr>
          </a:p>
          <a:p>
            <a:endParaRPr lang="en-US" sz="1800" dirty="0">
              <a:effectLst/>
              <a:latin typeface="Helvetica" pitchFamily="2" charset="0"/>
            </a:endParaRPr>
          </a:p>
        </p:txBody>
      </p:sp>
      <p:pic>
        <p:nvPicPr>
          <p:cNvPr id="7" name="Picture 6">
            <a:extLst>
              <a:ext uri="{FF2B5EF4-FFF2-40B4-BE49-F238E27FC236}">
                <a16:creationId xmlns:a16="http://schemas.microsoft.com/office/drawing/2014/main" id="{6660F628-3CC3-7146-8B76-196C94F33319}"/>
              </a:ext>
            </a:extLst>
          </p:cNvPr>
          <p:cNvPicPr>
            <a:picLocks noChangeAspect="1"/>
          </p:cNvPicPr>
          <p:nvPr/>
        </p:nvPicPr>
        <p:blipFill>
          <a:blip r:embed="rId2"/>
          <a:stretch>
            <a:fillRect/>
          </a:stretch>
        </p:blipFill>
        <p:spPr>
          <a:xfrm>
            <a:off x="471311" y="1708163"/>
            <a:ext cx="3854450" cy="3153641"/>
          </a:xfrm>
          <a:prstGeom prst="rect">
            <a:avLst/>
          </a:prstGeom>
        </p:spPr>
      </p:pic>
      <p:sp>
        <p:nvSpPr>
          <p:cNvPr id="8" name="TextBox 7">
            <a:extLst>
              <a:ext uri="{FF2B5EF4-FFF2-40B4-BE49-F238E27FC236}">
                <a16:creationId xmlns:a16="http://schemas.microsoft.com/office/drawing/2014/main" id="{859D31A4-6ED4-4E7A-B400-B77007238152}"/>
              </a:ext>
            </a:extLst>
          </p:cNvPr>
          <p:cNvSpPr txBox="1"/>
          <p:nvPr/>
        </p:nvSpPr>
        <p:spPr>
          <a:xfrm>
            <a:off x="1603022" y="3081867"/>
            <a:ext cx="406400" cy="485422"/>
          </a:xfrm>
          <a:prstGeom prst="rect">
            <a:avLst/>
          </a:prstGeom>
          <a:noFill/>
          <a:ln w="47625">
            <a:solidFill>
              <a:srgbClr val="FF0000"/>
            </a:solidFill>
          </a:ln>
        </p:spPr>
        <p:txBody>
          <a:bodyPr wrap="square" rtlCol="0">
            <a:spAutoFit/>
          </a:bodyPr>
          <a:lstStyle/>
          <a:p>
            <a:endParaRPr lang="en-CN" dirty="0"/>
          </a:p>
        </p:txBody>
      </p:sp>
      <p:sp>
        <p:nvSpPr>
          <p:cNvPr id="9" name="TextBox 8">
            <a:extLst>
              <a:ext uri="{FF2B5EF4-FFF2-40B4-BE49-F238E27FC236}">
                <a16:creationId xmlns:a16="http://schemas.microsoft.com/office/drawing/2014/main" id="{43780902-CCE8-95B6-72C5-584B187D5AA0}"/>
              </a:ext>
            </a:extLst>
          </p:cNvPr>
          <p:cNvSpPr txBox="1"/>
          <p:nvPr/>
        </p:nvSpPr>
        <p:spPr>
          <a:xfrm>
            <a:off x="5627511" y="1965991"/>
            <a:ext cx="5960734" cy="646331"/>
          </a:xfrm>
          <a:prstGeom prst="rect">
            <a:avLst/>
          </a:prstGeom>
          <a:noFill/>
        </p:spPr>
        <p:txBody>
          <a:bodyPr wrap="none" rtlCol="0">
            <a:spAutoFit/>
          </a:bodyPr>
          <a:lstStyle/>
          <a:p>
            <a:r>
              <a:rPr lang="en-US" dirty="0"/>
              <a:t>P</a:t>
            </a:r>
            <a:r>
              <a:rPr lang="en-CN" dirty="0"/>
              <a:t>ath</a:t>
            </a:r>
            <a:r>
              <a:rPr lang="zh-CN" altLang="en-US" dirty="0"/>
              <a:t> </a:t>
            </a:r>
            <a:r>
              <a:rPr lang="en-US" altLang="zh-CN" dirty="0"/>
              <a:t>pathing</a:t>
            </a:r>
            <a:r>
              <a:rPr lang="zh-CN" altLang="en-US" dirty="0"/>
              <a:t> </a:t>
            </a:r>
            <a:r>
              <a:rPr lang="en-US" altLang="zh-CN" dirty="0" err="1"/>
              <a:t>agagin</a:t>
            </a:r>
            <a:r>
              <a:rPr lang="zh-CN" altLang="en-US" dirty="0"/>
              <a:t>：</a:t>
            </a:r>
            <a:r>
              <a:rPr lang="en-US" altLang="zh-CN" dirty="0"/>
              <a:t>h</a:t>
            </a:r>
            <a:r>
              <a:rPr lang="zh-CN" altLang="en-US" dirty="0"/>
              <a:t> </a:t>
            </a:r>
            <a:r>
              <a:rPr lang="en-US" altLang="zh-CN" dirty="0">
                <a:sym typeface="Wingdings" pitchFamily="2" charset="2"/>
              </a:rPr>
              <a:t> query of Name mover heads</a:t>
            </a:r>
          </a:p>
          <a:p>
            <a:r>
              <a:rPr lang="en-US" dirty="0">
                <a:sym typeface="Wingdings" pitchFamily="2" charset="2"/>
              </a:rPr>
              <a:t>Display the effect on logit difference(increase or decrease)</a:t>
            </a:r>
            <a:endParaRPr lang="en-CN" dirty="0"/>
          </a:p>
        </p:txBody>
      </p:sp>
      <p:pic>
        <p:nvPicPr>
          <p:cNvPr id="10" name="Picture 9">
            <a:extLst>
              <a:ext uri="{FF2B5EF4-FFF2-40B4-BE49-F238E27FC236}">
                <a16:creationId xmlns:a16="http://schemas.microsoft.com/office/drawing/2014/main" id="{79E2C5E4-AB51-12A7-B72F-C2711D2D10D2}"/>
              </a:ext>
            </a:extLst>
          </p:cNvPr>
          <p:cNvPicPr>
            <a:picLocks noChangeAspect="1"/>
          </p:cNvPicPr>
          <p:nvPr/>
        </p:nvPicPr>
        <p:blipFill>
          <a:blip r:embed="rId3"/>
          <a:stretch>
            <a:fillRect/>
          </a:stretch>
        </p:blipFill>
        <p:spPr>
          <a:xfrm>
            <a:off x="5401030" y="2612322"/>
            <a:ext cx="4930422" cy="4014772"/>
          </a:xfrm>
          <a:prstGeom prst="rect">
            <a:avLst/>
          </a:prstGeom>
        </p:spPr>
      </p:pic>
    </p:spTree>
    <p:extLst>
      <p:ext uri="{BB962C8B-B14F-4D97-AF65-F5344CB8AC3E}">
        <p14:creationId xmlns:p14="http://schemas.microsoft.com/office/powerpoint/2010/main" val="4700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checkerboard(across)">
                                      <p:cBhvr>
                                        <p:cTn id="13" dur="500"/>
                                        <p:tgtEl>
                                          <p:spTgt spid="9">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D66E-3455-C3F9-9F67-36FB1A703C64}"/>
              </a:ext>
            </a:extLst>
          </p:cNvPr>
          <p:cNvSpPr>
            <a:spLocks noGrp="1"/>
          </p:cNvSpPr>
          <p:nvPr>
            <p:ph type="title"/>
          </p:nvPr>
        </p:nvSpPr>
        <p:spPr/>
        <p:txBody>
          <a:bodyPr/>
          <a:lstStyle/>
          <a:p>
            <a:r>
              <a:rPr lang="en-US" i="1" dirty="0">
                <a:effectLst/>
                <a:latin typeface="Helvetica" pitchFamily="2" charset="0"/>
              </a:rPr>
              <a:t>S-INHIBITION HEADS</a:t>
            </a:r>
            <a:endParaRPr lang="en-CN" dirty="0"/>
          </a:p>
        </p:txBody>
      </p:sp>
      <p:sp>
        <p:nvSpPr>
          <p:cNvPr id="3" name="Date Placeholder 2">
            <a:extLst>
              <a:ext uri="{FF2B5EF4-FFF2-40B4-BE49-F238E27FC236}">
                <a16:creationId xmlns:a16="http://schemas.microsoft.com/office/drawing/2014/main" id="{776C9859-D7A1-F5C6-6FB3-AFA5A11C216B}"/>
              </a:ext>
            </a:extLst>
          </p:cNvPr>
          <p:cNvSpPr>
            <a:spLocks noGrp="1"/>
          </p:cNvSpPr>
          <p:nvPr>
            <p:ph type="dt" sz="half" idx="10"/>
          </p:nvPr>
        </p:nvSpPr>
        <p:spPr/>
        <p:txBody>
          <a:bodyPr/>
          <a:lstStyle/>
          <a:p>
            <a:fld id="{695E4D02-6C0E-9C43-BF5E-CE44C009867D}" type="datetime1">
              <a:rPr lang="en-US" smtClean="0"/>
              <a:t>11/15/24</a:t>
            </a:fld>
            <a:endParaRPr lang="en-CN"/>
          </a:p>
        </p:txBody>
      </p:sp>
      <p:sp>
        <p:nvSpPr>
          <p:cNvPr id="4" name="Footer Placeholder 3">
            <a:extLst>
              <a:ext uri="{FF2B5EF4-FFF2-40B4-BE49-F238E27FC236}">
                <a16:creationId xmlns:a16="http://schemas.microsoft.com/office/drawing/2014/main" id="{E94E3E49-F144-C55D-3902-4F8B42F19B5B}"/>
              </a:ext>
            </a:extLst>
          </p:cNvPr>
          <p:cNvSpPr>
            <a:spLocks noGrp="1"/>
          </p:cNvSpPr>
          <p:nvPr>
            <p:ph type="ftr" sz="quarter" idx="11"/>
          </p:nvPr>
        </p:nvSpPr>
        <p:spPr/>
        <p:txBody>
          <a:bodyPr/>
          <a:lstStyle/>
          <a:p>
            <a:r>
              <a:rPr lang="en-US"/>
              <a:t>transform circuit</a:t>
            </a:r>
            <a:endParaRPr lang="en-CN" dirty="0"/>
          </a:p>
        </p:txBody>
      </p:sp>
      <p:sp>
        <p:nvSpPr>
          <p:cNvPr id="5" name="Slide Number Placeholder 4">
            <a:extLst>
              <a:ext uri="{FF2B5EF4-FFF2-40B4-BE49-F238E27FC236}">
                <a16:creationId xmlns:a16="http://schemas.microsoft.com/office/drawing/2014/main" id="{5AD28793-6809-74E8-F743-F66C18D161E4}"/>
              </a:ext>
            </a:extLst>
          </p:cNvPr>
          <p:cNvSpPr>
            <a:spLocks noGrp="1"/>
          </p:cNvSpPr>
          <p:nvPr>
            <p:ph type="sldNum" sz="quarter" idx="12"/>
          </p:nvPr>
        </p:nvSpPr>
        <p:spPr/>
        <p:txBody>
          <a:bodyPr/>
          <a:lstStyle/>
          <a:p>
            <a:fld id="{3FDE72A6-3D0B-EA49-B477-CEE2EA9AC328}" type="slidenum">
              <a:rPr lang="en-CN" smtClean="0"/>
              <a:t>25</a:t>
            </a:fld>
            <a:endParaRPr lang="en-CN"/>
          </a:p>
        </p:txBody>
      </p:sp>
      <p:sp>
        <p:nvSpPr>
          <p:cNvPr id="7" name="TextBox 6">
            <a:extLst>
              <a:ext uri="{FF2B5EF4-FFF2-40B4-BE49-F238E27FC236}">
                <a16:creationId xmlns:a16="http://schemas.microsoft.com/office/drawing/2014/main" id="{7C6708EE-DB4C-6305-D9F9-CB84CAB0218E}"/>
              </a:ext>
            </a:extLst>
          </p:cNvPr>
          <p:cNvSpPr txBox="1"/>
          <p:nvPr/>
        </p:nvSpPr>
        <p:spPr>
          <a:xfrm>
            <a:off x="358851" y="4759528"/>
            <a:ext cx="6220178" cy="369332"/>
          </a:xfrm>
          <a:prstGeom prst="rect">
            <a:avLst/>
          </a:prstGeom>
          <a:noFill/>
        </p:spPr>
        <p:txBody>
          <a:bodyPr wrap="square">
            <a:spAutoFit/>
          </a:bodyPr>
          <a:lstStyle/>
          <a:p>
            <a:r>
              <a:rPr lang="en-US" i="1" dirty="0">
                <a:effectLst/>
                <a:latin typeface="Helvetica" pitchFamily="2" charset="0"/>
              </a:rPr>
              <a:t>To</a:t>
            </a:r>
            <a:r>
              <a:rPr lang="en-US" dirty="0">
                <a:latin typeface="Helvetica" pitchFamily="2" charset="0"/>
              </a:rPr>
              <a:t> </a:t>
            </a:r>
            <a:r>
              <a:rPr lang="en-US" i="1" dirty="0">
                <a:effectLst/>
                <a:latin typeface="Helvetica" pitchFamily="2" charset="0"/>
              </a:rPr>
              <a:t>decrease attention to S1.</a:t>
            </a:r>
            <a:endParaRPr lang="en-US" dirty="0">
              <a:effectLst/>
              <a:latin typeface="Helvetica" pitchFamily="2" charset="0"/>
            </a:endParaRPr>
          </a:p>
        </p:txBody>
      </p:sp>
      <p:pic>
        <p:nvPicPr>
          <p:cNvPr id="9" name="Picture 8">
            <a:extLst>
              <a:ext uri="{FF2B5EF4-FFF2-40B4-BE49-F238E27FC236}">
                <a16:creationId xmlns:a16="http://schemas.microsoft.com/office/drawing/2014/main" id="{0BDDB701-C1F3-7D9E-6897-B9CDFAE6E57D}"/>
              </a:ext>
            </a:extLst>
          </p:cNvPr>
          <p:cNvPicPr>
            <a:picLocks noChangeAspect="1"/>
          </p:cNvPicPr>
          <p:nvPr/>
        </p:nvPicPr>
        <p:blipFill>
          <a:blip r:embed="rId3"/>
          <a:stretch>
            <a:fillRect/>
          </a:stretch>
        </p:blipFill>
        <p:spPr>
          <a:xfrm>
            <a:off x="242005" y="899583"/>
            <a:ext cx="4315760" cy="3672417"/>
          </a:xfrm>
          <a:prstGeom prst="rect">
            <a:avLst/>
          </a:prstGeom>
        </p:spPr>
      </p:pic>
      <p:sp>
        <p:nvSpPr>
          <p:cNvPr id="6" name="TextBox 5">
            <a:extLst>
              <a:ext uri="{FF2B5EF4-FFF2-40B4-BE49-F238E27FC236}">
                <a16:creationId xmlns:a16="http://schemas.microsoft.com/office/drawing/2014/main" id="{796686F4-871B-3A28-1CDD-E475BD58A8B4}"/>
              </a:ext>
            </a:extLst>
          </p:cNvPr>
          <p:cNvSpPr txBox="1"/>
          <p:nvPr/>
        </p:nvSpPr>
        <p:spPr>
          <a:xfrm>
            <a:off x="4291014" y="1929768"/>
            <a:ext cx="6686446" cy="369332"/>
          </a:xfrm>
          <a:prstGeom prst="rect">
            <a:avLst/>
          </a:prstGeom>
          <a:noFill/>
        </p:spPr>
        <p:txBody>
          <a:bodyPr wrap="none" rtlCol="0">
            <a:spAutoFit/>
          </a:bodyPr>
          <a:lstStyle/>
          <a:p>
            <a:r>
              <a:rPr lang="en-US" i="1" dirty="0">
                <a:effectLst/>
                <a:latin typeface="Helvetica" pitchFamily="2" charset="0"/>
              </a:rPr>
              <a:t>average attention from </a:t>
            </a:r>
            <a:r>
              <a:rPr lang="en-US" i="1" dirty="0">
                <a:solidFill>
                  <a:srgbClr val="FF0000"/>
                </a:solidFill>
                <a:effectLst/>
                <a:latin typeface="Helvetica" pitchFamily="2" charset="0"/>
              </a:rPr>
              <a:t>END</a:t>
            </a:r>
            <a:r>
              <a:rPr lang="en-US" i="1" dirty="0">
                <a:effectLst/>
                <a:latin typeface="Helvetica" pitchFamily="2" charset="0"/>
              </a:rPr>
              <a:t> to </a:t>
            </a:r>
            <a:r>
              <a:rPr lang="en-US" i="1" dirty="0">
                <a:solidFill>
                  <a:srgbClr val="FF0000"/>
                </a:solidFill>
                <a:effectLst/>
                <a:latin typeface="Helvetica" pitchFamily="2" charset="0"/>
              </a:rPr>
              <a:t>S2</a:t>
            </a:r>
            <a:r>
              <a:rPr lang="en-US" i="1" dirty="0">
                <a:effectLst/>
                <a:latin typeface="Helvetica" pitchFamily="2" charset="0"/>
              </a:rPr>
              <a:t> was 0.51 over the four heads</a:t>
            </a:r>
            <a:endParaRPr lang="en-US" dirty="0">
              <a:effectLst/>
              <a:latin typeface="Helvetica" pitchFamily="2" charset="0"/>
            </a:endParaRPr>
          </a:p>
        </p:txBody>
      </p:sp>
      <p:sp>
        <p:nvSpPr>
          <p:cNvPr id="10" name="TextBox 9">
            <a:extLst>
              <a:ext uri="{FF2B5EF4-FFF2-40B4-BE49-F238E27FC236}">
                <a16:creationId xmlns:a16="http://schemas.microsoft.com/office/drawing/2014/main" id="{199DAEC3-0030-436E-ECD1-65C16A776578}"/>
              </a:ext>
            </a:extLst>
          </p:cNvPr>
          <p:cNvSpPr txBox="1"/>
          <p:nvPr/>
        </p:nvSpPr>
        <p:spPr>
          <a:xfrm>
            <a:off x="4174612" y="3111092"/>
            <a:ext cx="7810151" cy="2585323"/>
          </a:xfrm>
          <a:prstGeom prst="rect">
            <a:avLst/>
          </a:prstGeom>
          <a:noFill/>
        </p:spPr>
        <p:txBody>
          <a:bodyPr wrap="none" rtlCol="0">
            <a:spAutoFit/>
          </a:bodyPr>
          <a:lstStyle/>
          <a:p>
            <a:r>
              <a:rPr lang="en-US" i="1" dirty="0" err="1">
                <a:effectLst/>
                <a:latin typeface="Helvetica" pitchFamily="2" charset="0"/>
              </a:rPr>
              <a:t>C:move</a:t>
            </a:r>
            <a:r>
              <a:rPr lang="en-US" i="1" dirty="0">
                <a:effectLst/>
                <a:latin typeface="Helvetica" pitchFamily="2" charset="0"/>
              </a:rPr>
              <a:t> information about S that causes Name Movers to attend less to S</a:t>
            </a:r>
            <a:endParaRPr lang="en-US" dirty="0">
              <a:effectLst/>
              <a:latin typeface="Helvetica" pitchFamily="2" charset="0"/>
            </a:endParaRPr>
          </a:p>
          <a:p>
            <a:r>
              <a:rPr lang="en-US" i="1" dirty="0">
                <a:effectLst/>
                <a:latin typeface="Helvetica" pitchFamily="2" charset="0"/>
              </a:rPr>
              <a:t>token signal : contains the value</a:t>
            </a:r>
            <a:r>
              <a:rPr lang="en-US" dirty="0">
                <a:latin typeface="Helvetica" pitchFamily="2" charset="0"/>
              </a:rPr>
              <a:t> </a:t>
            </a:r>
            <a:r>
              <a:rPr lang="en-US" i="1" dirty="0">
                <a:effectLst/>
                <a:latin typeface="Helvetica" pitchFamily="2" charset="0"/>
              </a:rPr>
              <a:t>of the token S</a:t>
            </a:r>
          </a:p>
          <a:p>
            <a:r>
              <a:rPr lang="en-US" i="1" dirty="0">
                <a:latin typeface="Helvetica" pitchFamily="2" charset="0"/>
              </a:rPr>
              <a:t>                     </a:t>
            </a:r>
            <a:r>
              <a:rPr lang="en-US" i="1" dirty="0">
                <a:latin typeface="Helvetica" pitchFamily="2" charset="0"/>
                <a:sym typeface="Wingdings" pitchFamily="2" charset="2"/>
              </a:rPr>
              <a:t> </a:t>
            </a:r>
            <a:r>
              <a:rPr lang="en-US" i="1" dirty="0">
                <a:effectLst/>
                <a:latin typeface="Helvetica" pitchFamily="2" charset="0"/>
              </a:rPr>
              <a:t>causes Name </a:t>
            </a:r>
            <a:r>
              <a:rPr lang="en-US" i="1" dirty="0">
                <a:latin typeface="Helvetica" pitchFamily="2" charset="0"/>
              </a:rPr>
              <a:t>M.</a:t>
            </a:r>
            <a:r>
              <a:rPr lang="en-US" i="1" dirty="0">
                <a:effectLst/>
                <a:latin typeface="Helvetica" pitchFamily="2" charset="0"/>
              </a:rPr>
              <a:t>Hs. to avoid occurrences of that token</a:t>
            </a:r>
            <a:endParaRPr lang="en-US" dirty="0">
              <a:effectLst/>
              <a:latin typeface="Helvetica" pitchFamily="2" charset="0"/>
            </a:endParaRPr>
          </a:p>
          <a:p>
            <a:endParaRPr lang="en-US" dirty="0">
              <a:effectLst/>
              <a:latin typeface="Helvetica" pitchFamily="2" charset="0"/>
            </a:endParaRPr>
          </a:p>
          <a:p>
            <a:r>
              <a:rPr lang="en-US" i="1" dirty="0">
                <a:effectLst/>
                <a:latin typeface="Helvetica" pitchFamily="2" charset="0"/>
              </a:rPr>
              <a:t>position signal : contains information about the position of the S1 token</a:t>
            </a:r>
          </a:p>
          <a:p>
            <a:r>
              <a:rPr lang="en-US" i="1" dirty="0">
                <a:latin typeface="Helvetica" pitchFamily="2" charset="0"/>
              </a:rPr>
              <a:t>                     </a:t>
            </a:r>
            <a:r>
              <a:rPr lang="en-US" i="1" dirty="0">
                <a:latin typeface="Helvetica" pitchFamily="2" charset="0"/>
                <a:sym typeface="Wingdings" pitchFamily="2" charset="2"/>
              </a:rPr>
              <a:t> cause Name M.Hs. </a:t>
            </a:r>
            <a:r>
              <a:rPr lang="en-US" i="1" dirty="0">
                <a:effectLst/>
                <a:latin typeface="Helvetica" pitchFamily="2" charset="0"/>
              </a:rPr>
              <a:t>to avoid the S1 position</a:t>
            </a:r>
            <a:endParaRPr lang="en-US" dirty="0">
              <a:effectLst/>
              <a:latin typeface="Helvetica" pitchFamily="2" charset="0"/>
            </a:endParaRPr>
          </a:p>
          <a:p>
            <a:endParaRPr lang="en-US" dirty="0">
              <a:effectLst/>
              <a:latin typeface="Helvetica" pitchFamily="2" charset="0"/>
            </a:endParaRPr>
          </a:p>
          <a:p>
            <a:r>
              <a:rPr lang="en-US" dirty="0">
                <a:effectLst/>
                <a:latin typeface="Helvetica" pitchFamily="2" charset="0"/>
              </a:rPr>
              <a:t>                        </a:t>
            </a:r>
          </a:p>
          <a:p>
            <a:endParaRPr lang="en-CN" dirty="0"/>
          </a:p>
        </p:txBody>
      </p:sp>
      <p:sp>
        <p:nvSpPr>
          <p:cNvPr id="11" name="TextBox 10">
            <a:extLst>
              <a:ext uri="{FF2B5EF4-FFF2-40B4-BE49-F238E27FC236}">
                <a16:creationId xmlns:a16="http://schemas.microsoft.com/office/drawing/2014/main" id="{E842FF24-C1B7-582D-404A-6921F0EE7D23}"/>
              </a:ext>
            </a:extLst>
          </p:cNvPr>
          <p:cNvSpPr txBox="1"/>
          <p:nvPr/>
        </p:nvSpPr>
        <p:spPr>
          <a:xfrm>
            <a:off x="4291014" y="5610860"/>
            <a:ext cx="5861669" cy="369332"/>
          </a:xfrm>
          <a:prstGeom prst="rect">
            <a:avLst/>
          </a:prstGeom>
          <a:noFill/>
        </p:spPr>
        <p:txBody>
          <a:bodyPr wrap="none" rtlCol="0">
            <a:spAutoFit/>
          </a:bodyPr>
          <a:lstStyle/>
          <a:p>
            <a:r>
              <a:rPr lang="en-US" i="1" dirty="0">
                <a:effectLst/>
                <a:latin typeface="Helvetica" pitchFamily="2" charset="0"/>
              </a:rPr>
              <a:t>position signals have a greater effect than token signals</a:t>
            </a:r>
            <a:endParaRPr lang="en-US" dirty="0">
              <a:effectLst/>
              <a:latin typeface="Helvetica" pitchFamily="2" charset="0"/>
            </a:endParaRPr>
          </a:p>
        </p:txBody>
      </p:sp>
      <p:sp>
        <p:nvSpPr>
          <p:cNvPr id="12" name="Down Arrow 11">
            <a:extLst>
              <a:ext uri="{FF2B5EF4-FFF2-40B4-BE49-F238E27FC236}">
                <a16:creationId xmlns:a16="http://schemas.microsoft.com/office/drawing/2014/main" id="{F29A681B-A459-B7D3-D6B0-FE4E355721BF}"/>
              </a:ext>
            </a:extLst>
          </p:cNvPr>
          <p:cNvSpPr/>
          <p:nvPr/>
        </p:nvSpPr>
        <p:spPr>
          <a:xfrm>
            <a:off x="7093131" y="2345266"/>
            <a:ext cx="274320" cy="6792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Down Arrow 12">
            <a:extLst>
              <a:ext uri="{FF2B5EF4-FFF2-40B4-BE49-F238E27FC236}">
                <a16:creationId xmlns:a16="http://schemas.microsoft.com/office/drawing/2014/main" id="{EA904E48-98C7-AF69-39E8-1131BDB695C6}"/>
              </a:ext>
            </a:extLst>
          </p:cNvPr>
          <p:cNvSpPr/>
          <p:nvPr/>
        </p:nvSpPr>
        <p:spPr>
          <a:xfrm>
            <a:off x="7093131" y="4865648"/>
            <a:ext cx="274320" cy="6792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4" name="TextBox 13">
            <a:extLst>
              <a:ext uri="{FF2B5EF4-FFF2-40B4-BE49-F238E27FC236}">
                <a16:creationId xmlns:a16="http://schemas.microsoft.com/office/drawing/2014/main" id="{D71E6921-3830-7364-A689-84FA54154486}"/>
              </a:ext>
            </a:extLst>
          </p:cNvPr>
          <p:cNvSpPr txBox="1"/>
          <p:nvPr/>
        </p:nvSpPr>
        <p:spPr>
          <a:xfrm>
            <a:off x="7342432" y="5000528"/>
            <a:ext cx="2536335" cy="369332"/>
          </a:xfrm>
          <a:prstGeom prst="rect">
            <a:avLst/>
          </a:prstGeom>
          <a:noFill/>
        </p:spPr>
        <p:txBody>
          <a:bodyPr wrap="none" rtlCol="0">
            <a:spAutoFit/>
          </a:bodyPr>
          <a:lstStyle/>
          <a:p>
            <a:r>
              <a:rPr lang="en-US" dirty="0"/>
              <a:t>D</a:t>
            </a:r>
            <a:r>
              <a:rPr lang="en-CN" dirty="0"/>
              <a:t>isentangle two signals</a:t>
            </a:r>
          </a:p>
        </p:txBody>
      </p:sp>
    </p:spTree>
    <p:extLst>
      <p:ext uri="{BB962C8B-B14F-4D97-AF65-F5344CB8AC3E}">
        <p14:creationId xmlns:p14="http://schemas.microsoft.com/office/powerpoint/2010/main" val="373689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animBg="1"/>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B08F-40AB-98F5-F6D4-9E601CFFDC0A}"/>
              </a:ext>
            </a:extLst>
          </p:cNvPr>
          <p:cNvSpPr>
            <a:spLocks noGrp="1"/>
          </p:cNvSpPr>
          <p:nvPr>
            <p:ph type="title"/>
          </p:nvPr>
        </p:nvSpPr>
        <p:spPr/>
        <p:txBody>
          <a:bodyPr>
            <a:normAutofit/>
          </a:bodyPr>
          <a:lstStyle/>
          <a:p>
            <a:r>
              <a:rPr lang="en-US" i="1" dirty="0">
                <a:effectLst/>
                <a:latin typeface="Helvetica" pitchFamily="2" charset="0"/>
              </a:rPr>
              <a:t>S-INHIBITION VALUES(who affects S-I V.? )</a:t>
            </a:r>
            <a:endParaRPr lang="en-CN" dirty="0"/>
          </a:p>
        </p:txBody>
      </p:sp>
      <p:sp>
        <p:nvSpPr>
          <p:cNvPr id="3" name="Date Placeholder 2">
            <a:extLst>
              <a:ext uri="{FF2B5EF4-FFF2-40B4-BE49-F238E27FC236}">
                <a16:creationId xmlns:a16="http://schemas.microsoft.com/office/drawing/2014/main" id="{F9EECE41-F541-14C4-64B3-BA47246F72DC}"/>
              </a:ext>
            </a:extLst>
          </p:cNvPr>
          <p:cNvSpPr>
            <a:spLocks noGrp="1"/>
          </p:cNvSpPr>
          <p:nvPr>
            <p:ph type="dt" sz="half" idx="10"/>
          </p:nvPr>
        </p:nvSpPr>
        <p:spPr/>
        <p:txBody>
          <a:bodyPr/>
          <a:lstStyle/>
          <a:p>
            <a:fld id="{B0A1F5E4-A431-4A45-954D-A0C6C73BAC92}" type="datetime1">
              <a:rPr lang="en-US" smtClean="0"/>
              <a:t>11/15/24</a:t>
            </a:fld>
            <a:endParaRPr lang="en-CN"/>
          </a:p>
        </p:txBody>
      </p:sp>
      <p:sp>
        <p:nvSpPr>
          <p:cNvPr id="4" name="Footer Placeholder 3">
            <a:extLst>
              <a:ext uri="{FF2B5EF4-FFF2-40B4-BE49-F238E27FC236}">
                <a16:creationId xmlns:a16="http://schemas.microsoft.com/office/drawing/2014/main" id="{B39F6596-CADA-B60A-079C-97F9A5F516E1}"/>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54E027DF-56F6-AD83-F8EA-4EA069A876B3}"/>
              </a:ext>
            </a:extLst>
          </p:cNvPr>
          <p:cNvSpPr>
            <a:spLocks noGrp="1"/>
          </p:cNvSpPr>
          <p:nvPr>
            <p:ph type="sldNum" sz="quarter" idx="12"/>
          </p:nvPr>
        </p:nvSpPr>
        <p:spPr/>
        <p:txBody>
          <a:bodyPr/>
          <a:lstStyle/>
          <a:p>
            <a:fld id="{3FDE72A6-3D0B-EA49-B477-CEE2EA9AC328}" type="slidenum">
              <a:rPr lang="en-CN" smtClean="0"/>
              <a:t>26</a:t>
            </a:fld>
            <a:endParaRPr lang="en-CN"/>
          </a:p>
        </p:txBody>
      </p:sp>
      <p:sp>
        <p:nvSpPr>
          <p:cNvPr id="6" name="TextBox 5">
            <a:extLst>
              <a:ext uri="{FF2B5EF4-FFF2-40B4-BE49-F238E27FC236}">
                <a16:creationId xmlns:a16="http://schemas.microsoft.com/office/drawing/2014/main" id="{8A1E43DA-7AFA-11AC-6E11-16D94434DD74}"/>
              </a:ext>
            </a:extLst>
          </p:cNvPr>
          <p:cNvSpPr txBox="1"/>
          <p:nvPr/>
        </p:nvSpPr>
        <p:spPr>
          <a:xfrm>
            <a:off x="202019" y="1254642"/>
            <a:ext cx="4434291" cy="369332"/>
          </a:xfrm>
          <a:prstGeom prst="rect">
            <a:avLst/>
          </a:prstGeom>
          <a:noFill/>
        </p:spPr>
        <p:txBody>
          <a:bodyPr wrap="none" rtlCol="0">
            <a:spAutoFit/>
          </a:bodyPr>
          <a:lstStyle/>
          <a:p>
            <a:r>
              <a:rPr lang="en-US" dirty="0"/>
              <a:t>P</a:t>
            </a:r>
            <a:r>
              <a:rPr lang="en-CN" dirty="0"/>
              <a:t>ath  patching : h  </a:t>
            </a:r>
            <a:r>
              <a:rPr lang="en-CN" dirty="0">
                <a:sym typeface="Wingdings" pitchFamily="2" charset="2"/>
              </a:rPr>
              <a:t> {queries, keys, values}</a:t>
            </a:r>
            <a:endParaRPr lang="en-CN" dirty="0"/>
          </a:p>
        </p:txBody>
      </p:sp>
      <p:sp>
        <p:nvSpPr>
          <p:cNvPr id="7" name="TextBox 6">
            <a:extLst>
              <a:ext uri="{FF2B5EF4-FFF2-40B4-BE49-F238E27FC236}">
                <a16:creationId xmlns:a16="http://schemas.microsoft.com/office/drawing/2014/main" id="{03395F25-D41A-D8C7-DBBE-323871B85D78}"/>
              </a:ext>
            </a:extLst>
          </p:cNvPr>
          <p:cNvSpPr txBox="1"/>
          <p:nvPr/>
        </p:nvSpPr>
        <p:spPr>
          <a:xfrm>
            <a:off x="3768356" y="1254642"/>
            <a:ext cx="686686" cy="369332"/>
          </a:xfrm>
          <a:prstGeom prst="rect">
            <a:avLst/>
          </a:prstGeom>
          <a:noFill/>
          <a:ln w="50800">
            <a:solidFill>
              <a:srgbClr val="FF0000"/>
            </a:solidFill>
          </a:ln>
        </p:spPr>
        <p:txBody>
          <a:bodyPr wrap="square" rtlCol="0">
            <a:spAutoFit/>
          </a:bodyPr>
          <a:lstStyle/>
          <a:p>
            <a:endParaRPr lang="en-CN" dirty="0"/>
          </a:p>
        </p:txBody>
      </p:sp>
      <p:sp>
        <p:nvSpPr>
          <p:cNvPr id="8" name="TextBox 7">
            <a:extLst>
              <a:ext uri="{FF2B5EF4-FFF2-40B4-BE49-F238E27FC236}">
                <a16:creationId xmlns:a16="http://schemas.microsoft.com/office/drawing/2014/main" id="{B84160C9-7817-9D25-1384-F284405D0897}"/>
              </a:ext>
            </a:extLst>
          </p:cNvPr>
          <p:cNvSpPr txBox="1"/>
          <p:nvPr/>
        </p:nvSpPr>
        <p:spPr>
          <a:xfrm>
            <a:off x="202018" y="1602930"/>
            <a:ext cx="3078600" cy="646331"/>
          </a:xfrm>
          <a:prstGeom prst="rect">
            <a:avLst/>
          </a:prstGeom>
          <a:noFill/>
        </p:spPr>
        <p:txBody>
          <a:bodyPr wrap="none" rtlCol="0">
            <a:spAutoFit/>
          </a:bodyPr>
          <a:lstStyle/>
          <a:p>
            <a:r>
              <a:rPr lang="en-CN" dirty="0"/>
              <a:t>Values: the most important </a:t>
            </a:r>
          </a:p>
          <a:p>
            <a:r>
              <a:rPr lang="en-CN" dirty="0"/>
              <a:t>Queries: no significant effect</a:t>
            </a:r>
          </a:p>
        </p:txBody>
      </p:sp>
      <p:pic>
        <p:nvPicPr>
          <p:cNvPr id="9" name="Picture 8">
            <a:extLst>
              <a:ext uri="{FF2B5EF4-FFF2-40B4-BE49-F238E27FC236}">
                <a16:creationId xmlns:a16="http://schemas.microsoft.com/office/drawing/2014/main" id="{E7C3F2C1-2C30-064F-4726-C43ABF494994}"/>
              </a:ext>
            </a:extLst>
          </p:cNvPr>
          <p:cNvPicPr>
            <a:picLocks noChangeAspect="1"/>
          </p:cNvPicPr>
          <p:nvPr/>
        </p:nvPicPr>
        <p:blipFill>
          <a:blip r:embed="rId2"/>
          <a:stretch>
            <a:fillRect/>
          </a:stretch>
        </p:blipFill>
        <p:spPr>
          <a:xfrm>
            <a:off x="202018" y="2866719"/>
            <a:ext cx="3836581" cy="2507814"/>
          </a:xfrm>
          <a:prstGeom prst="rect">
            <a:avLst/>
          </a:prstGeom>
        </p:spPr>
      </p:pic>
      <p:sp>
        <p:nvSpPr>
          <p:cNvPr id="11" name="TextBox 10">
            <a:extLst>
              <a:ext uri="{FF2B5EF4-FFF2-40B4-BE49-F238E27FC236}">
                <a16:creationId xmlns:a16="http://schemas.microsoft.com/office/drawing/2014/main" id="{746051DA-5C61-32FF-4E0B-14A5D67F087A}"/>
              </a:ext>
            </a:extLst>
          </p:cNvPr>
          <p:cNvSpPr txBox="1"/>
          <p:nvPr/>
        </p:nvSpPr>
        <p:spPr>
          <a:xfrm>
            <a:off x="88192" y="5357610"/>
            <a:ext cx="6384852" cy="338554"/>
          </a:xfrm>
          <a:prstGeom prst="rect">
            <a:avLst/>
          </a:prstGeom>
          <a:noFill/>
        </p:spPr>
        <p:txBody>
          <a:bodyPr wrap="square">
            <a:spAutoFit/>
          </a:bodyPr>
          <a:lstStyle/>
          <a:p>
            <a:r>
              <a:rPr lang="en-US" sz="1600" i="1" dirty="0">
                <a:effectLst/>
                <a:latin typeface="Helvetica" pitchFamily="2" charset="0"/>
              </a:rPr>
              <a:t>Diagram of the direct effect experiment on S-Inhibition Heads values</a:t>
            </a:r>
            <a:endParaRPr lang="en-US" sz="1600" dirty="0">
              <a:effectLst/>
              <a:latin typeface="Helvetica" pitchFamily="2" charset="0"/>
            </a:endParaRPr>
          </a:p>
        </p:txBody>
      </p:sp>
      <p:sp>
        <p:nvSpPr>
          <p:cNvPr id="12" name="TextBox 11">
            <a:extLst>
              <a:ext uri="{FF2B5EF4-FFF2-40B4-BE49-F238E27FC236}">
                <a16:creationId xmlns:a16="http://schemas.microsoft.com/office/drawing/2014/main" id="{FD15ADFB-D7DE-AC4B-D1E9-CCE9348EA043}"/>
              </a:ext>
            </a:extLst>
          </p:cNvPr>
          <p:cNvSpPr txBox="1">
            <a:spLocks/>
          </p:cNvSpPr>
          <p:nvPr/>
        </p:nvSpPr>
        <p:spPr>
          <a:xfrm>
            <a:off x="2594345" y="3786006"/>
            <a:ext cx="540000" cy="540000"/>
          </a:xfrm>
          <a:prstGeom prst="rect">
            <a:avLst/>
          </a:prstGeom>
          <a:noFill/>
          <a:ln w="38100">
            <a:solidFill>
              <a:srgbClr val="FF0000"/>
            </a:solidFill>
          </a:ln>
        </p:spPr>
        <p:txBody>
          <a:bodyPr wrap="none" rtlCol="0">
            <a:spAutoFit/>
          </a:bodyPr>
          <a:lstStyle/>
          <a:p>
            <a:endParaRPr lang="en-CN" dirty="0"/>
          </a:p>
        </p:txBody>
      </p:sp>
      <p:sp>
        <p:nvSpPr>
          <p:cNvPr id="13" name="TextBox 12">
            <a:extLst>
              <a:ext uri="{FF2B5EF4-FFF2-40B4-BE49-F238E27FC236}">
                <a16:creationId xmlns:a16="http://schemas.microsoft.com/office/drawing/2014/main" id="{04E41FB0-1132-3802-F67A-1243BF59ADA6}"/>
              </a:ext>
            </a:extLst>
          </p:cNvPr>
          <p:cNvSpPr txBox="1"/>
          <p:nvPr/>
        </p:nvSpPr>
        <p:spPr>
          <a:xfrm>
            <a:off x="2545160" y="3380839"/>
            <a:ext cx="4182299" cy="369332"/>
          </a:xfrm>
          <a:prstGeom prst="rect">
            <a:avLst/>
          </a:prstGeom>
          <a:noFill/>
        </p:spPr>
        <p:txBody>
          <a:bodyPr wrap="none" rtlCol="0">
            <a:spAutoFit/>
          </a:bodyPr>
          <a:lstStyle/>
          <a:p>
            <a:r>
              <a:rPr lang="en-US" dirty="0">
                <a:solidFill>
                  <a:srgbClr val="FF0000"/>
                </a:solidFill>
              </a:rPr>
              <a:t>R</a:t>
            </a:r>
            <a:r>
              <a:rPr lang="en-CN" dirty="0">
                <a:solidFill>
                  <a:srgbClr val="FF0000"/>
                </a:solidFill>
              </a:rPr>
              <a:t>ecompute the value on the indirect line</a:t>
            </a:r>
          </a:p>
        </p:txBody>
      </p:sp>
      <p:sp>
        <p:nvSpPr>
          <p:cNvPr id="14" name="TextBox 13">
            <a:extLst>
              <a:ext uri="{FF2B5EF4-FFF2-40B4-BE49-F238E27FC236}">
                <a16:creationId xmlns:a16="http://schemas.microsoft.com/office/drawing/2014/main" id="{3BE9CCAA-8089-00FA-D7E1-D14962B78AFC}"/>
              </a:ext>
            </a:extLst>
          </p:cNvPr>
          <p:cNvSpPr txBox="1"/>
          <p:nvPr/>
        </p:nvSpPr>
        <p:spPr>
          <a:xfrm>
            <a:off x="202018" y="2497387"/>
            <a:ext cx="3721532" cy="369332"/>
          </a:xfrm>
          <a:prstGeom prst="rect">
            <a:avLst/>
          </a:prstGeom>
          <a:noFill/>
        </p:spPr>
        <p:txBody>
          <a:bodyPr wrap="none" rtlCol="0">
            <a:spAutoFit/>
          </a:bodyPr>
          <a:lstStyle/>
          <a:p>
            <a:r>
              <a:rPr lang="en-US" dirty="0"/>
              <a:t>P</a:t>
            </a:r>
            <a:r>
              <a:rPr lang="en-CN" dirty="0"/>
              <a:t>ath : h </a:t>
            </a:r>
            <a:r>
              <a:rPr lang="en-CN" dirty="0">
                <a:sym typeface="Wingdings" pitchFamily="2" charset="2"/>
              </a:rPr>
              <a:t> S-Ingibition heads values</a:t>
            </a:r>
            <a:endParaRPr lang="en-CN" dirty="0"/>
          </a:p>
        </p:txBody>
      </p:sp>
    </p:spTree>
    <p:extLst>
      <p:ext uri="{BB962C8B-B14F-4D97-AF65-F5344CB8AC3E}">
        <p14:creationId xmlns:p14="http://schemas.microsoft.com/office/powerpoint/2010/main" val="11727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animBg="1"/>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6547-D2C8-B420-661A-D4678690C4B6}"/>
              </a:ext>
            </a:extLst>
          </p:cNvPr>
          <p:cNvSpPr>
            <a:spLocks noGrp="1"/>
          </p:cNvSpPr>
          <p:nvPr>
            <p:ph type="title"/>
          </p:nvPr>
        </p:nvSpPr>
        <p:spPr/>
        <p:txBody>
          <a:bodyPr/>
          <a:lstStyle/>
          <a:p>
            <a:r>
              <a:rPr lang="en-US" i="1" dirty="0">
                <a:effectLst/>
                <a:latin typeface="Helvetica" pitchFamily="2" charset="0"/>
              </a:rPr>
              <a:t>S-INHIBITION VALUES</a:t>
            </a:r>
            <a:endParaRPr lang="en-CN" dirty="0"/>
          </a:p>
        </p:txBody>
      </p:sp>
      <p:sp>
        <p:nvSpPr>
          <p:cNvPr id="3" name="Date Placeholder 2">
            <a:extLst>
              <a:ext uri="{FF2B5EF4-FFF2-40B4-BE49-F238E27FC236}">
                <a16:creationId xmlns:a16="http://schemas.microsoft.com/office/drawing/2014/main" id="{BBCEAF02-DE56-D60A-C37C-06A9FE499AFC}"/>
              </a:ext>
            </a:extLst>
          </p:cNvPr>
          <p:cNvSpPr>
            <a:spLocks noGrp="1"/>
          </p:cNvSpPr>
          <p:nvPr>
            <p:ph type="dt" sz="half" idx="10"/>
          </p:nvPr>
        </p:nvSpPr>
        <p:spPr/>
        <p:txBody>
          <a:bodyPr/>
          <a:lstStyle/>
          <a:p>
            <a:fld id="{CFEAA4C7-F13F-D645-B64A-E30D6765F0E9}" type="datetime1">
              <a:rPr lang="en-US" smtClean="0"/>
              <a:t>11/15/24</a:t>
            </a:fld>
            <a:endParaRPr lang="en-CN"/>
          </a:p>
        </p:txBody>
      </p:sp>
      <p:sp>
        <p:nvSpPr>
          <p:cNvPr id="4" name="Footer Placeholder 3">
            <a:extLst>
              <a:ext uri="{FF2B5EF4-FFF2-40B4-BE49-F238E27FC236}">
                <a16:creationId xmlns:a16="http://schemas.microsoft.com/office/drawing/2014/main" id="{52C33031-162B-54F8-A181-A9EC8D7F3614}"/>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87C2BE10-8509-F487-1300-487613D73E6B}"/>
              </a:ext>
            </a:extLst>
          </p:cNvPr>
          <p:cNvSpPr>
            <a:spLocks noGrp="1"/>
          </p:cNvSpPr>
          <p:nvPr>
            <p:ph type="sldNum" sz="quarter" idx="12"/>
          </p:nvPr>
        </p:nvSpPr>
        <p:spPr/>
        <p:txBody>
          <a:bodyPr/>
          <a:lstStyle/>
          <a:p>
            <a:fld id="{3FDE72A6-3D0B-EA49-B477-CEE2EA9AC328}" type="slidenum">
              <a:rPr lang="en-CN" smtClean="0"/>
              <a:t>27</a:t>
            </a:fld>
            <a:endParaRPr lang="en-CN"/>
          </a:p>
        </p:txBody>
      </p:sp>
      <p:pic>
        <p:nvPicPr>
          <p:cNvPr id="8" name="Picture 7">
            <a:extLst>
              <a:ext uri="{FF2B5EF4-FFF2-40B4-BE49-F238E27FC236}">
                <a16:creationId xmlns:a16="http://schemas.microsoft.com/office/drawing/2014/main" id="{A991F743-AD2F-5D79-4CC5-235256316BA6}"/>
              </a:ext>
            </a:extLst>
          </p:cNvPr>
          <p:cNvPicPr>
            <a:picLocks noChangeAspect="1"/>
          </p:cNvPicPr>
          <p:nvPr/>
        </p:nvPicPr>
        <p:blipFill>
          <a:blip r:embed="rId2"/>
          <a:stretch>
            <a:fillRect/>
          </a:stretch>
        </p:blipFill>
        <p:spPr>
          <a:xfrm>
            <a:off x="223283" y="2482188"/>
            <a:ext cx="4170345" cy="3116784"/>
          </a:xfrm>
          <a:prstGeom prst="rect">
            <a:avLst/>
          </a:prstGeom>
        </p:spPr>
      </p:pic>
      <p:sp>
        <p:nvSpPr>
          <p:cNvPr id="9" name="TextBox 8">
            <a:extLst>
              <a:ext uri="{FF2B5EF4-FFF2-40B4-BE49-F238E27FC236}">
                <a16:creationId xmlns:a16="http://schemas.microsoft.com/office/drawing/2014/main" id="{B4D455A5-BDB8-568E-E594-15E9830E7186}"/>
              </a:ext>
            </a:extLst>
          </p:cNvPr>
          <p:cNvSpPr txBox="1"/>
          <p:nvPr/>
        </p:nvSpPr>
        <p:spPr>
          <a:xfrm>
            <a:off x="0" y="1505822"/>
            <a:ext cx="3721532" cy="369332"/>
          </a:xfrm>
          <a:prstGeom prst="rect">
            <a:avLst/>
          </a:prstGeom>
          <a:noFill/>
        </p:spPr>
        <p:txBody>
          <a:bodyPr wrap="none" rtlCol="0">
            <a:spAutoFit/>
          </a:bodyPr>
          <a:lstStyle/>
          <a:p>
            <a:r>
              <a:rPr lang="en-US" dirty="0"/>
              <a:t>P</a:t>
            </a:r>
            <a:r>
              <a:rPr lang="en-CN" dirty="0"/>
              <a:t>ath : h </a:t>
            </a:r>
            <a:r>
              <a:rPr lang="en-CN" dirty="0">
                <a:sym typeface="Wingdings" pitchFamily="2" charset="2"/>
              </a:rPr>
              <a:t> S-Ingibition heads values</a:t>
            </a:r>
            <a:endParaRPr lang="en-CN" dirty="0"/>
          </a:p>
        </p:txBody>
      </p:sp>
      <p:sp>
        <p:nvSpPr>
          <p:cNvPr id="10" name="TextBox 9">
            <a:extLst>
              <a:ext uri="{FF2B5EF4-FFF2-40B4-BE49-F238E27FC236}">
                <a16:creationId xmlns:a16="http://schemas.microsoft.com/office/drawing/2014/main" id="{373BCEDD-B8A6-00E0-E924-903EDE9FDF5C}"/>
              </a:ext>
            </a:extLst>
          </p:cNvPr>
          <p:cNvSpPr txBox="1"/>
          <p:nvPr/>
        </p:nvSpPr>
        <p:spPr>
          <a:xfrm>
            <a:off x="4710223" y="1505822"/>
            <a:ext cx="1082348" cy="1200329"/>
          </a:xfrm>
          <a:prstGeom prst="rect">
            <a:avLst/>
          </a:prstGeom>
          <a:noFill/>
          <a:ln w="22225">
            <a:solidFill>
              <a:schemeClr val="accent2"/>
            </a:solidFill>
          </a:ln>
        </p:spPr>
        <p:txBody>
          <a:bodyPr wrap="none" rtlCol="0">
            <a:spAutoFit/>
          </a:bodyPr>
          <a:lstStyle/>
          <a:p>
            <a:r>
              <a:rPr lang="en-CN" dirty="0"/>
              <a:t>Head 3.0</a:t>
            </a:r>
          </a:p>
          <a:p>
            <a:r>
              <a:rPr lang="en-CN" dirty="0"/>
              <a:t>Head 0.1</a:t>
            </a:r>
          </a:p>
          <a:p>
            <a:r>
              <a:rPr lang="en-CN" dirty="0"/>
              <a:t>Head 5.5</a:t>
            </a:r>
          </a:p>
          <a:p>
            <a:r>
              <a:rPr lang="en-CN" dirty="0"/>
              <a:t>Head 6.9</a:t>
            </a:r>
          </a:p>
        </p:txBody>
      </p:sp>
      <p:sp>
        <p:nvSpPr>
          <p:cNvPr id="11" name="Right Arrow 10">
            <a:extLst>
              <a:ext uri="{FF2B5EF4-FFF2-40B4-BE49-F238E27FC236}">
                <a16:creationId xmlns:a16="http://schemas.microsoft.com/office/drawing/2014/main" id="{79138516-0EAA-A93C-44C0-4C9853443E86}"/>
              </a:ext>
            </a:extLst>
          </p:cNvPr>
          <p:cNvSpPr/>
          <p:nvPr/>
        </p:nvSpPr>
        <p:spPr>
          <a:xfrm>
            <a:off x="5910227" y="2006840"/>
            <a:ext cx="978408" cy="1982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graphicFrame>
        <p:nvGraphicFramePr>
          <p:cNvPr id="12" name="Table 11">
            <a:extLst>
              <a:ext uri="{FF2B5EF4-FFF2-40B4-BE49-F238E27FC236}">
                <a16:creationId xmlns:a16="http://schemas.microsoft.com/office/drawing/2014/main" id="{24CCCC2B-4655-97D4-D4B7-57668DCE1140}"/>
              </a:ext>
            </a:extLst>
          </p:cNvPr>
          <p:cNvGraphicFramePr>
            <a:graphicFrameLocks noGrp="1"/>
          </p:cNvGraphicFramePr>
          <p:nvPr>
            <p:extLst>
              <p:ext uri="{D42A27DB-BD31-4B8C-83A1-F6EECF244321}">
                <p14:modId xmlns:p14="http://schemas.microsoft.com/office/powerpoint/2010/main" val="4193490366"/>
              </p:ext>
            </p:extLst>
          </p:nvPr>
        </p:nvGraphicFramePr>
        <p:xfrm>
          <a:off x="6946507" y="841726"/>
          <a:ext cx="1800000" cy="2066856"/>
        </p:xfrm>
        <a:graphic>
          <a:graphicData uri="http://schemas.openxmlformats.org/drawingml/2006/table">
            <a:tbl>
              <a:tblPr firstRow="1" bandRow="1">
                <a:effectLst>
                  <a:outerShdw blurRad="50800" dist="38100" dir="2700000" algn="tl" rotWithShape="0">
                    <a:prstClr val="black">
                      <a:alpha val="40000"/>
                    </a:prstClr>
                  </a:outerShdw>
                </a:effectLst>
                <a:tableStyleId>{8799B23B-EC83-4686-B30A-512413B5E67A}</a:tableStyleId>
              </a:tblPr>
              <a:tblGrid>
                <a:gridCol w="300000">
                  <a:extLst>
                    <a:ext uri="{9D8B030D-6E8A-4147-A177-3AD203B41FA5}">
                      <a16:colId xmlns:a16="http://schemas.microsoft.com/office/drawing/2014/main" val="1892462215"/>
                    </a:ext>
                  </a:extLst>
                </a:gridCol>
                <a:gridCol w="300000">
                  <a:extLst>
                    <a:ext uri="{9D8B030D-6E8A-4147-A177-3AD203B41FA5}">
                      <a16:colId xmlns:a16="http://schemas.microsoft.com/office/drawing/2014/main" val="1797617083"/>
                    </a:ext>
                  </a:extLst>
                </a:gridCol>
                <a:gridCol w="300000">
                  <a:extLst>
                    <a:ext uri="{9D8B030D-6E8A-4147-A177-3AD203B41FA5}">
                      <a16:colId xmlns:a16="http://schemas.microsoft.com/office/drawing/2014/main" val="4052220622"/>
                    </a:ext>
                  </a:extLst>
                </a:gridCol>
                <a:gridCol w="300000">
                  <a:extLst>
                    <a:ext uri="{9D8B030D-6E8A-4147-A177-3AD203B41FA5}">
                      <a16:colId xmlns:a16="http://schemas.microsoft.com/office/drawing/2014/main" val="428631215"/>
                    </a:ext>
                  </a:extLst>
                </a:gridCol>
                <a:gridCol w="300000">
                  <a:extLst>
                    <a:ext uri="{9D8B030D-6E8A-4147-A177-3AD203B41FA5}">
                      <a16:colId xmlns:a16="http://schemas.microsoft.com/office/drawing/2014/main" val="908624980"/>
                    </a:ext>
                  </a:extLst>
                </a:gridCol>
                <a:gridCol w="300000">
                  <a:extLst>
                    <a:ext uri="{9D8B030D-6E8A-4147-A177-3AD203B41FA5}">
                      <a16:colId xmlns:a16="http://schemas.microsoft.com/office/drawing/2014/main" val="3509222686"/>
                    </a:ext>
                  </a:extLst>
                </a:gridCol>
              </a:tblGrid>
              <a:tr h="0">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dirty="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extLst>
                  <a:ext uri="{0D108BD9-81ED-4DB2-BD59-A6C34878D82A}">
                    <a16:rowId xmlns:a16="http://schemas.microsoft.com/office/drawing/2014/main" val="2895576473"/>
                  </a:ext>
                </a:extLst>
              </a:tr>
              <a:tr h="344400">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extLst>
                  <a:ext uri="{0D108BD9-81ED-4DB2-BD59-A6C34878D82A}">
                    <a16:rowId xmlns:a16="http://schemas.microsoft.com/office/drawing/2014/main" val="3414479425"/>
                  </a:ext>
                </a:extLst>
              </a:tr>
              <a:tr h="344400">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dirty="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extLst>
                  <a:ext uri="{0D108BD9-81ED-4DB2-BD59-A6C34878D82A}">
                    <a16:rowId xmlns:a16="http://schemas.microsoft.com/office/drawing/2014/main" val="1107013660"/>
                  </a:ext>
                </a:extLst>
              </a:tr>
              <a:tr h="344400">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extLst>
                  <a:ext uri="{0D108BD9-81ED-4DB2-BD59-A6C34878D82A}">
                    <a16:rowId xmlns:a16="http://schemas.microsoft.com/office/drawing/2014/main" val="1189904668"/>
                  </a:ext>
                </a:extLst>
              </a:tr>
              <a:tr h="344400">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dirty="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dirty="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extLst>
                  <a:ext uri="{0D108BD9-81ED-4DB2-BD59-A6C34878D82A}">
                    <a16:rowId xmlns:a16="http://schemas.microsoft.com/office/drawing/2014/main" val="3550314378"/>
                  </a:ext>
                </a:extLst>
              </a:tr>
              <a:tr h="344400">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dirty="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tc>
                  <a:txBody>
                    <a:bodyPr/>
                    <a:lstStyle/>
                    <a:p>
                      <a:endParaRPr lang="en-CN" sz="1900" dirty="0"/>
                    </a:p>
                  </a:txBody>
                  <a:tcPr marL="54879" marR="54879" marT="27458" marB="27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CD5"/>
                    </a:solidFill>
                  </a:tcPr>
                </a:tc>
                <a:extLst>
                  <a:ext uri="{0D108BD9-81ED-4DB2-BD59-A6C34878D82A}">
                    <a16:rowId xmlns:a16="http://schemas.microsoft.com/office/drawing/2014/main" val="1365859339"/>
                  </a:ext>
                </a:extLst>
              </a:tr>
            </a:tbl>
          </a:graphicData>
        </a:graphic>
      </p:graphicFrame>
      <p:graphicFrame>
        <p:nvGraphicFramePr>
          <p:cNvPr id="13" name="Table 12">
            <a:extLst>
              <a:ext uri="{FF2B5EF4-FFF2-40B4-BE49-F238E27FC236}">
                <a16:creationId xmlns:a16="http://schemas.microsoft.com/office/drawing/2014/main" id="{BDD3CCDE-B8F8-6CB6-92A4-698DA60322F7}"/>
              </a:ext>
            </a:extLst>
          </p:cNvPr>
          <p:cNvGraphicFramePr>
            <a:graphicFrameLocks noGrp="1"/>
          </p:cNvGraphicFramePr>
          <p:nvPr>
            <p:extLst>
              <p:ext uri="{D42A27DB-BD31-4B8C-83A1-F6EECF244321}">
                <p14:modId xmlns:p14="http://schemas.microsoft.com/office/powerpoint/2010/main" val="2096313219"/>
              </p:ext>
            </p:extLst>
          </p:nvPr>
        </p:nvGraphicFramePr>
        <p:xfrm>
          <a:off x="7253400" y="1170522"/>
          <a:ext cx="1800000" cy="2066856"/>
        </p:xfrm>
        <a:graphic>
          <a:graphicData uri="http://schemas.openxmlformats.org/drawingml/2006/table">
            <a:tbl>
              <a:tblPr firstRow="1" bandRow="1">
                <a:tableStyleId>{ED083AE6-46FA-4A59-8FB0-9F97EB10719F}</a:tableStyleId>
              </a:tblPr>
              <a:tblGrid>
                <a:gridCol w="300000">
                  <a:extLst>
                    <a:ext uri="{9D8B030D-6E8A-4147-A177-3AD203B41FA5}">
                      <a16:colId xmlns:a16="http://schemas.microsoft.com/office/drawing/2014/main" val="1892462215"/>
                    </a:ext>
                  </a:extLst>
                </a:gridCol>
                <a:gridCol w="300000">
                  <a:extLst>
                    <a:ext uri="{9D8B030D-6E8A-4147-A177-3AD203B41FA5}">
                      <a16:colId xmlns:a16="http://schemas.microsoft.com/office/drawing/2014/main" val="1797617083"/>
                    </a:ext>
                  </a:extLst>
                </a:gridCol>
                <a:gridCol w="300000">
                  <a:extLst>
                    <a:ext uri="{9D8B030D-6E8A-4147-A177-3AD203B41FA5}">
                      <a16:colId xmlns:a16="http://schemas.microsoft.com/office/drawing/2014/main" val="4052220622"/>
                    </a:ext>
                  </a:extLst>
                </a:gridCol>
                <a:gridCol w="300000">
                  <a:extLst>
                    <a:ext uri="{9D8B030D-6E8A-4147-A177-3AD203B41FA5}">
                      <a16:colId xmlns:a16="http://schemas.microsoft.com/office/drawing/2014/main" val="428631215"/>
                    </a:ext>
                  </a:extLst>
                </a:gridCol>
                <a:gridCol w="300000">
                  <a:extLst>
                    <a:ext uri="{9D8B030D-6E8A-4147-A177-3AD203B41FA5}">
                      <a16:colId xmlns:a16="http://schemas.microsoft.com/office/drawing/2014/main" val="908624980"/>
                    </a:ext>
                  </a:extLst>
                </a:gridCol>
                <a:gridCol w="300000">
                  <a:extLst>
                    <a:ext uri="{9D8B030D-6E8A-4147-A177-3AD203B41FA5}">
                      <a16:colId xmlns:a16="http://schemas.microsoft.com/office/drawing/2014/main" val="3509222686"/>
                    </a:ext>
                  </a:extLst>
                </a:gridCol>
              </a:tblGrid>
              <a:tr h="0">
                <a:tc>
                  <a:txBody>
                    <a:bodyPr/>
                    <a:lstStyle/>
                    <a:p>
                      <a:endParaRPr lang="en-CN" sz="1900"/>
                    </a:p>
                  </a:txBody>
                  <a:tcPr marL="54879" marR="54879" marT="27458" marB="27458">
                    <a:solidFill>
                      <a:srgbClr val="92D050"/>
                    </a:solidFill>
                  </a:tcPr>
                </a:tc>
                <a:tc>
                  <a:txBody>
                    <a:bodyPr/>
                    <a:lstStyle/>
                    <a:p>
                      <a:endParaRPr lang="en-CN" sz="1900" dirty="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dirty="0"/>
                    </a:p>
                  </a:txBody>
                  <a:tcPr marL="54879" marR="54879" marT="27458" marB="27458">
                    <a:solidFill>
                      <a:srgbClr val="92D050"/>
                    </a:solidFill>
                  </a:tcPr>
                </a:tc>
                <a:extLst>
                  <a:ext uri="{0D108BD9-81ED-4DB2-BD59-A6C34878D82A}">
                    <a16:rowId xmlns:a16="http://schemas.microsoft.com/office/drawing/2014/main" val="2895576473"/>
                  </a:ext>
                </a:extLst>
              </a:tr>
              <a:tr h="344400">
                <a:tc>
                  <a:txBody>
                    <a:bodyPr/>
                    <a:lstStyle/>
                    <a:p>
                      <a:endParaRPr lang="en-CN" sz="1900" dirty="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extLst>
                  <a:ext uri="{0D108BD9-81ED-4DB2-BD59-A6C34878D82A}">
                    <a16:rowId xmlns:a16="http://schemas.microsoft.com/office/drawing/2014/main" val="3414479425"/>
                  </a:ext>
                </a:extLst>
              </a:tr>
              <a:tr h="344400">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dirty="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extLst>
                  <a:ext uri="{0D108BD9-81ED-4DB2-BD59-A6C34878D82A}">
                    <a16:rowId xmlns:a16="http://schemas.microsoft.com/office/drawing/2014/main" val="1107013660"/>
                  </a:ext>
                </a:extLst>
              </a:tr>
              <a:tr h="344400">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extLst>
                  <a:ext uri="{0D108BD9-81ED-4DB2-BD59-A6C34878D82A}">
                    <a16:rowId xmlns:a16="http://schemas.microsoft.com/office/drawing/2014/main" val="1189904668"/>
                  </a:ext>
                </a:extLst>
              </a:tr>
              <a:tr h="344400">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dirty="0"/>
                    </a:p>
                  </a:txBody>
                  <a:tcPr marL="54879" marR="54879" marT="27458" marB="27458">
                    <a:solidFill>
                      <a:srgbClr val="92D050"/>
                    </a:solidFill>
                  </a:tcPr>
                </a:tc>
                <a:tc>
                  <a:txBody>
                    <a:bodyPr/>
                    <a:lstStyle/>
                    <a:p>
                      <a:endParaRPr lang="en-CN" sz="1900" dirty="0"/>
                    </a:p>
                  </a:txBody>
                  <a:tcPr marL="54879" marR="54879" marT="27458" marB="27458">
                    <a:solidFill>
                      <a:srgbClr val="92D050"/>
                    </a:solidFill>
                  </a:tcPr>
                </a:tc>
                <a:extLst>
                  <a:ext uri="{0D108BD9-81ED-4DB2-BD59-A6C34878D82A}">
                    <a16:rowId xmlns:a16="http://schemas.microsoft.com/office/drawing/2014/main" val="3550314378"/>
                  </a:ext>
                </a:extLst>
              </a:tr>
              <a:tr h="344400">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a:p>
                  </a:txBody>
                  <a:tcPr marL="54879" marR="54879" marT="27458" marB="27458">
                    <a:solidFill>
                      <a:srgbClr val="92D050"/>
                    </a:solidFill>
                  </a:tcPr>
                </a:tc>
                <a:tc>
                  <a:txBody>
                    <a:bodyPr/>
                    <a:lstStyle/>
                    <a:p>
                      <a:endParaRPr lang="en-CN" sz="1900" dirty="0"/>
                    </a:p>
                  </a:txBody>
                  <a:tcPr marL="54879" marR="54879" marT="27458" marB="27458">
                    <a:solidFill>
                      <a:srgbClr val="92D050"/>
                    </a:solidFill>
                  </a:tcPr>
                </a:tc>
                <a:tc>
                  <a:txBody>
                    <a:bodyPr/>
                    <a:lstStyle/>
                    <a:p>
                      <a:endParaRPr lang="en-CN" sz="1900" dirty="0"/>
                    </a:p>
                  </a:txBody>
                  <a:tcPr marL="54879" marR="54879" marT="27458" marB="27458">
                    <a:solidFill>
                      <a:srgbClr val="92D050"/>
                    </a:solidFill>
                  </a:tcPr>
                </a:tc>
                <a:extLst>
                  <a:ext uri="{0D108BD9-81ED-4DB2-BD59-A6C34878D82A}">
                    <a16:rowId xmlns:a16="http://schemas.microsoft.com/office/drawing/2014/main" val="1365859339"/>
                  </a:ext>
                </a:extLst>
              </a:tr>
            </a:tbl>
          </a:graphicData>
        </a:graphic>
      </p:graphicFrame>
      <p:graphicFrame>
        <p:nvGraphicFramePr>
          <p:cNvPr id="14" name="Table 13">
            <a:extLst>
              <a:ext uri="{FF2B5EF4-FFF2-40B4-BE49-F238E27FC236}">
                <a16:creationId xmlns:a16="http://schemas.microsoft.com/office/drawing/2014/main" id="{86B90719-AC0B-A3B0-9FC1-20820759009C}"/>
              </a:ext>
            </a:extLst>
          </p:cNvPr>
          <p:cNvGraphicFramePr>
            <a:graphicFrameLocks noGrp="1"/>
          </p:cNvGraphicFramePr>
          <p:nvPr>
            <p:extLst>
              <p:ext uri="{D42A27DB-BD31-4B8C-83A1-F6EECF244321}">
                <p14:modId xmlns:p14="http://schemas.microsoft.com/office/powerpoint/2010/main" val="4019230569"/>
              </p:ext>
            </p:extLst>
          </p:nvPr>
        </p:nvGraphicFramePr>
        <p:xfrm>
          <a:off x="7560293" y="1533738"/>
          <a:ext cx="1800000" cy="2066856"/>
        </p:xfrm>
        <a:graphic>
          <a:graphicData uri="http://schemas.openxmlformats.org/drawingml/2006/table">
            <a:tbl>
              <a:tblPr firstRow="1" bandRow="1">
                <a:tableStyleId>{BC89EF96-8CEA-46FF-86C4-4CE0E7609802}</a:tableStyleId>
              </a:tblPr>
              <a:tblGrid>
                <a:gridCol w="300000">
                  <a:extLst>
                    <a:ext uri="{9D8B030D-6E8A-4147-A177-3AD203B41FA5}">
                      <a16:colId xmlns:a16="http://schemas.microsoft.com/office/drawing/2014/main" val="1892462215"/>
                    </a:ext>
                  </a:extLst>
                </a:gridCol>
                <a:gridCol w="300000">
                  <a:extLst>
                    <a:ext uri="{9D8B030D-6E8A-4147-A177-3AD203B41FA5}">
                      <a16:colId xmlns:a16="http://schemas.microsoft.com/office/drawing/2014/main" val="1797617083"/>
                    </a:ext>
                  </a:extLst>
                </a:gridCol>
                <a:gridCol w="300000">
                  <a:extLst>
                    <a:ext uri="{9D8B030D-6E8A-4147-A177-3AD203B41FA5}">
                      <a16:colId xmlns:a16="http://schemas.microsoft.com/office/drawing/2014/main" val="4052220622"/>
                    </a:ext>
                  </a:extLst>
                </a:gridCol>
                <a:gridCol w="300000">
                  <a:extLst>
                    <a:ext uri="{9D8B030D-6E8A-4147-A177-3AD203B41FA5}">
                      <a16:colId xmlns:a16="http://schemas.microsoft.com/office/drawing/2014/main" val="428631215"/>
                    </a:ext>
                  </a:extLst>
                </a:gridCol>
                <a:gridCol w="300000">
                  <a:extLst>
                    <a:ext uri="{9D8B030D-6E8A-4147-A177-3AD203B41FA5}">
                      <a16:colId xmlns:a16="http://schemas.microsoft.com/office/drawing/2014/main" val="908624980"/>
                    </a:ext>
                  </a:extLst>
                </a:gridCol>
                <a:gridCol w="300000">
                  <a:extLst>
                    <a:ext uri="{9D8B030D-6E8A-4147-A177-3AD203B41FA5}">
                      <a16:colId xmlns:a16="http://schemas.microsoft.com/office/drawing/2014/main" val="3509222686"/>
                    </a:ext>
                  </a:extLst>
                </a:gridCol>
              </a:tblGrid>
              <a:tr h="0">
                <a:tc>
                  <a:txBody>
                    <a:bodyPr/>
                    <a:lstStyle/>
                    <a:p>
                      <a:endParaRPr lang="en-CN" sz="1900" dirty="0"/>
                    </a:p>
                  </a:txBody>
                  <a:tcPr marL="54879" marR="54879" marT="27458" marB="27458">
                    <a:solidFill>
                      <a:srgbClr val="CEFAEE"/>
                    </a:solidFill>
                  </a:tcPr>
                </a:tc>
                <a:tc>
                  <a:txBody>
                    <a:bodyPr/>
                    <a:lstStyle/>
                    <a:p>
                      <a:endParaRPr lang="en-CN" sz="1900" dirty="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extLst>
                  <a:ext uri="{0D108BD9-81ED-4DB2-BD59-A6C34878D82A}">
                    <a16:rowId xmlns:a16="http://schemas.microsoft.com/office/drawing/2014/main" val="2895576473"/>
                  </a:ext>
                </a:extLst>
              </a:tr>
              <a:tr h="344400">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extLst>
                  <a:ext uri="{0D108BD9-81ED-4DB2-BD59-A6C34878D82A}">
                    <a16:rowId xmlns:a16="http://schemas.microsoft.com/office/drawing/2014/main" val="3414479425"/>
                  </a:ext>
                </a:extLst>
              </a:tr>
              <a:tr h="344400">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dirty="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extLst>
                  <a:ext uri="{0D108BD9-81ED-4DB2-BD59-A6C34878D82A}">
                    <a16:rowId xmlns:a16="http://schemas.microsoft.com/office/drawing/2014/main" val="1107013660"/>
                  </a:ext>
                </a:extLst>
              </a:tr>
              <a:tr h="344400">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extLst>
                  <a:ext uri="{0D108BD9-81ED-4DB2-BD59-A6C34878D82A}">
                    <a16:rowId xmlns:a16="http://schemas.microsoft.com/office/drawing/2014/main" val="1189904668"/>
                  </a:ext>
                </a:extLst>
              </a:tr>
              <a:tr h="344400">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dirty="0"/>
                    </a:p>
                  </a:txBody>
                  <a:tcPr marL="54879" marR="54879" marT="27458" marB="27458">
                    <a:solidFill>
                      <a:srgbClr val="CEFAEE"/>
                    </a:solidFill>
                  </a:tcPr>
                </a:tc>
                <a:tc>
                  <a:txBody>
                    <a:bodyPr/>
                    <a:lstStyle/>
                    <a:p>
                      <a:endParaRPr lang="en-CN" sz="1900" dirty="0"/>
                    </a:p>
                  </a:txBody>
                  <a:tcPr marL="54879" marR="54879" marT="27458" marB="27458">
                    <a:solidFill>
                      <a:srgbClr val="CEFAEE"/>
                    </a:solidFill>
                  </a:tcPr>
                </a:tc>
                <a:extLst>
                  <a:ext uri="{0D108BD9-81ED-4DB2-BD59-A6C34878D82A}">
                    <a16:rowId xmlns:a16="http://schemas.microsoft.com/office/drawing/2014/main" val="3550314378"/>
                  </a:ext>
                </a:extLst>
              </a:tr>
              <a:tr h="344400">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a:p>
                  </a:txBody>
                  <a:tcPr marL="54879" marR="54879" marT="27458" marB="27458">
                    <a:solidFill>
                      <a:srgbClr val="CEFAEE"/>
                    </a:solidFill>
                  </a:tcPr>
                </a:tc>
                <a:tc>
                  <a:txBody>
                    <a:bodyPr/>
                    <a:lstStyle/>
                    <a:p>
                      <a:endParaRPr lang="en-CN" sz="1900" dirty="0"/>
                    </a:p>
                  </a:txBody>
                  <a:tcPr marL="54879" marR="54879" marT="27458" marB="27458">
                    <a:solidFill>
                      <a:srgbClr val="CEFAEE"/>
                    </a:solidFill>
                  </a:tcPr>
                </a:tc>
                <a:tc>
                  <a:txBody>
                    <a:bodyPr/>
                    <a:lstStyle/>
                    <a:p>
                      <a:endParaRPr lang="en-CN" sz="1900" dirty="0"/>
                    </a:p>
                  </a:txBody>
                  <a:tcPr marL="54879" marR="54879" marT="27458" marB="27458">
                    <a:solidFill>
                      <a:srgbClr val="CEFAEE"/>
                    </a:solidFill>
                  </a:tcPr>
                </a:tc>
                <a:extLst>
                  <a:ext uri="{0D108BD9-81ED-4DB2-BD59-A6C34878D82A}">
                    <a16:rowId xmlns:a16="http://schemas.microsoft.com/office/drawing/2014/main" val="1365859339"/>
                  </a:ext>
                </a:extLst>
              </a:tr>
            </a:tbl>
          </a:graphicData>
        </a:graphic>
      </p:graphicFrame>
      <p:graphicFrame>
        <p:nvGraphicFramePr>
          <p:cNvPr id="15" name="Table 14">
            <a:extLst>
              <a:ext uri="{FF2B5EF4-FFF2-40B4-BE49-F238E27FC236}">
                <a16:creationId xmlns:a16="http://schemas.microsoft.com/office/drawing/2014/main" id="{C006F19E-3060-B1D9-4BF8-C0F31F591C1E}"/>
              </a:ext>
            </a:extLst>
          </p:cNvPr>
          <p:cNvGraphicFramePr>
            <a:graphicFrameLocks noGrp="1"/>
          </p:cNvGraphicFramePr>
          <p:nvPr>
            <p:extLst>
              <p:ext uri="{D42A27DB-BD31-4B8C-83A1-F6EECF244321}">
                <p14:modId xmlns:p14="http://schemas.microsoft.com/office/powerpoint/2010/main" val="1795067868"/>
              </p:ext>
            </p:extLst>
          </p:nvPr>
        </p:nvGraphicFramePr>
        <p:xfrm>
          <a:off x="7846507" y="1896954"/>
          <a:ext cx="1944000" cy="2073600"/>
        </p:xfrm>
        <a:graphic>
          <a:graphicData uri="http://schemas.openxmlformats.org/drawingml/2006/table">
            <a:tbl>
              <a:tblPr firstRow="1" bandRow="1">
                <a:tableStyleId>{E8B1032C-EA38-4F05-BA0D-38AFFFC7BED3}</a:tableStyleId>
              </a:tblPr>
              <a:tblGrid>
                <a:gridCol w="324000">
                  <a:extLst>
                    <a:ext uri="{9D8B030D-6E8A-4147-A177-3AD203B41FA5}">
                      <a16:colId xmlns:a16="http://schemas.microsoft.com/office/drawing/2014/main" val="1892462215"/>
                    </a:ext>
                  </a:extLst>
                </a:gridCol>
                <a:gridCol w="324000">
                  <a:extLst>
                    <a:ext uri="{9D8B030D-6E8A-4147-A177-3AD203B41FA5}">
                      <a16:colId xmlns:a16="http://schemas.microsoft.com/office/drawing/2014/main" val="1797617083"/>
                    </a:ext>
                  </a:extLst>
                </a:gridCol>
                <a:gridCol w="324000">
                  <a:extLst>
                    <a:ext uri="{9D8B030D-6E8A-4147-A177-3AD203B41FA5}">
                      <a16:colId xmlns:a16="http://schemas.microsoft.com/office/drawing/2014/main" val="4052220622"/>
                    </a:ext>
                  </a:extLst>
                </a:gridCol>
                <a:gridCol w="324000">
                  <a:extLst>
                    <a:ext uri="{9D8B030D-6E8A-4147-A177-3AD203B41FA5}">
                      <a16:colId xmlns:a16="http://schemas.microsoft.com/office/drawing/2014/main" val="428631215"/>
                    </a:ext>
                  </a:extLst>
                </a:gridCol>
                <a:gridCol w="324000">
                  <a:extLst>
                    <a:ext uri="{9D8B030D-6E8A-4147-A177-3AD203B41FA5}">
                      <a16:colId xmlns:a16="http://schemas.microsoft.com/office/drawing/2014/main" val="908624980"/>
                    </a:ext>
                  </a:extLst>
                </a:gridCol>
                <a:gridCol w="324000">
                  <a:extLst>
                    <a:ext uri="{9D8B030D-6E8A-4147-A177-3AD203B41FA5}">
                      <a16:colId xmlns:a16="http://schemas.microsoft.com/office/drawing/2014/main" val="3509222686"/>
                    </a:ext>
                  </a:extLst>
                </a:gridCol>
              </a:tblGrid>
              <a:tr h="345600">
                <a:tc>
                  <a:txBody>
                    <a:bodyPr/>
                    <a:lstStyle/>
                    <a:p>
                      <a:endParaRPr lang="en-CN" sz="1900"/>
                    </a:p>
                  </a:txBody>
                  <a:tcPr marL="54879" marR="54879" marT="27458" marB="27458">
                    <a:solidFill>
                      <a:srgbClr val="FFD5EB"/>
                    </a:solidFill>
                  </a:tcPr>
                </a:tc>
                <a:tc>
                  <a:txBody>
                    <a:bodyPr/>
                    <a:lstStyle/>
                    <a:p>
                      <a:endParaRPr lang="en-CN" sz="1900" dirty="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extLst>
                  <a:ext uri="{0D108BD9-81ED-4DB2-BD59-A6C34878D82A}">
                    <a16:rowId xmlns:a16="http://schemas.microsoft.com/office/drawing/2014/main" val="2895576473"/>
                  </a:ext>
                </a:extLst>
              </a:tr>
              <a:tr h="345600">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extLst>
                  <a:ext uri="{0D108BD9-81ED-4DB2-BD59-A6C34878D82A}">
                    <a16:rowId xmlns:a16="http://schemas.microsoft.com/office/drawing/2014/main" val="3414479425"/>
                  </a:ext>
                </a:extLst>
              </a:tr>
              <a:tr h="345600">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dirty="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extLst>
                  <a:ext uri="{0D108BD9-81ED-4DB2-BD59-A6C34878D82A}">
                    <a16:rowId xmlns:a16="http://schemas.microsoft.com/office/drawing/2014/main" val="1107013660"/>
                  </a:ext>
                </a:extLst>
              </a:tr>
              <a:tr h="345600">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extLst>
                  <a:ext uri="{0D108BD9-81ED-4DB2-BD59-A6C34878D82A}">
                    <a16:rowId xmlns:a16="http://schemas.microsoft.com/office/drawing/2014/main" val="1189904668"/>
                  </a:ext>
                </a:extLst>
              </a:tr>
              <a:tr h="345600">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dirty="0"/>
                    </a:p>
                  </a:txBody>
                  <a:tcPr marL="54879" marR="54879" marT="27458" marB="27458">
                    <a:solidFill>
                      <a:srgbClr val="FFD5EB"/>
                    </a:solidFill>
                  </a:tcPr>
                </a:tc>
                <a:tc>
                  <a:txBody>
                    <a:bodyPr/>
                    <a:lstStyle/>
                    <a:p>
                      <a:endParaRPr lang="en-CN" sz="1900" dirty="0"/>
                    </a:p>
                  </a:txBody>
                  <a:tcPr marL="54879" marR="54879" marT="27458" marB="27458">
                    <a:solidFill>
                      <a:srgbClr val="FFD5EB"/>
                    </a:solidFill>
                  </a:tcPr>
                </a:tc>
                <a:extLst>
                  <a:ext uri="{0D108BD9-81ED-4DB2-BD59-A6C34878D82A}">
                    <a16:rowId xmlns:a16="http://schemas.microsoft.com/office/drawing/2014/main" val="3550314378"/>
                  </a:ext>
                </a:extLst>
              </a:tr>
              <a:tr h="345600">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a:p>
                  </a:txBody>
                  <a:tcPr marL="54879" marR="54879" marT="27458" marB="27458">
                    <a:solidFill>
                      <a:srgbClr val="FFD5EB"/>
                    </a:solidFill>
                  </a:tcPr>
                </a:tc>
                <a:tc>
                  <a:txBody>
                    <a:bodyPr/>
                    <a:lstStyle/>
                    <a:p>
                      <a:endParaRPr lang="en-CN" sz="1900" dirty="0"/>
                    </a:p>
                  </a:txBody>
                  <a:tcPr marL="54879" marR="54879" marT="27458" marB="27458">
                    <a:solidFill>
                      <a:srgbClr val="FFD5EB"/>
                    </a:solidFill>
                  </a:tcPr>
                </a:tc>
                <a:tc>
                  <a:txBody>
                    <a:bodyPr/>
                    <a:lstStyle/>
                    <a:p>
                      <a:endParaRPr lang="en-CN" sz="1900" dirty="0"/>
                    </a:p>
                  </a:txBody>
                  <a:tcPr marL="54879" marR="54879" marT="27458" marB="27458">
                    <a:solidFill>
                      <a:srgbClr val="FFD5EB"/>
                    </a:solidFill>
                  </a:tcPr>
                </a:tc>
                <a:extLst>
                  <a:ext uri="{0D108BD9-81ED-4DB2-BD59-A6C34878D82A}">
                    <a16:rowId xmlns:a16="http://schemas.microsoft.com/office/drawing/2014/main" val="1365859339"/>
                  </a:ext>
                </a:extLst>
              </a:tr>
            </a:tbl>
          </a:graphicData>
        </a:graphic>
      </p:graphicFrame>
      <p:sp>
        <p:nvSpPr>
          <p:cNvPr id="16" name="Right Arrow 15">
            <a:extLst>
              <a:ext uri="{FF2B5EF4-FFF2-40B4-BE49-F238E27FC236}">
                <a16:creationId xmlns:a16="http://schemas.microsoft.com/office/drawing/2014/main" id="{ADEA01A6-78B0-E925-834C-D686126DB163}"/>
              </a:ext>
            </a:extLst>
          </p:cNvPr>
          <p:cNvSpPr/>
          <p:nvPr/>
        </p:nvSpPr>
        <p:spPr>
          <a:xfrm>
            <a:off x="9852310" y="2041748"/>
            <a:ext cx="978408" cy="1982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7" name="TextBox 16">
            <a:extLst>
              <a:ext uri="{FF2B5EF4-FFF2-40B4-BE49-F238E27FC236}">
                <a16:creationId xmlns:a16="http://schemas.microsoft.com/office/drawing/2014/main" id="{479F9AC0-F827-DB78-C2DF-E4D0B2835583}"/>
              </a:ext>
            </a:extLst>
          </p:cNvPr>
          <p:cNvSpPr txBox="1"/>
          <p:nvPr/>
        </p:nvSpPr>
        <p:spPr>
          <a:xfrm>
            <a:off x="11051944" y="1690488"/>
            <a:ext cx="1140056" cy="923330"/>
          </a:xfrm>
          <a:prstGeom prst="rect">
            <a:avLst/>
          </a:prstGeom>
          <a:noFill/>
        </p:spPr>
        <p:txBody>
          <a:bodyPr wrap="none" rtlCol="0">
            <a:spAutoFit/>
          </a:bodyPr>
          <a:lstStyle/>
          <a:p>
            <a:r>
              <a:rPr lang="en-CN" dirty="0"/>
              <a:t>S2 -&gt; S1</a:t>
            </a:r>
          </a:p>
          <a:p>
            <a:endParaRPr lang="en-CN" dirty="0"/>
          </a:p>
          <a:p>
            <a:r>
              <a:rPr lang="en-CN" dirty="0"/>
              <a:t>S2-&gt;S1+1</a:t>
            </a:r>
          </a:p>
        </p:txBody>
      </p:sp>
      <p:sp>
        <p:nvSpPr>
          <p:cNvPr id="18" name="Left Brace 17">
            <a:extLst>
              <a:ext uri="{FF2B5EF4-FFF2-40B4-BE49-F238E27FC236}">
                <a16:creationId xmlns:a16="http://schemas.microsoft.com/office/drawing/2014/main" id="{0E0929F2-F5A1-DAD6-F6BB-14A544B1132D}"/>
              </a:ext>
            </a:extLst>
          </p:cNvPr>
          <p:cNvSpPr/>
          <p:nvPr/>
        </p:nvSpPr>
        <p:spPr>
          <a:xfrm>
            <a:off x="10830718" y="1791145"/>
            <a:ext cx="142082" cy="71246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N"/>
          </a:p>
        </p:txBody>
      </p:sp>
      <p:sp>
        <p:nvSpPr>
          <p:cNvPr id="20" name="TextBox 19">
            <a:extLst>
              <a:ext uri="{FF2B5EF4-FFF2-40B4-BE49-F238E27FC236}">
                <a16:creationId xmlns:a16="http://schemas.microsoft.com/office/drawing/2014/main" id="{73900435-BA4D-68B2-701F-C7A29F00B39E}"/>
              </a:ext>
            </a:extLst>
          </p:cNvPr>
          <p:cNvSpPr txBox="1"/>
          <p:nvPr/>
        </p:nvSpPr>
        <p:spPr>
          <a:xfrm>
            <a:off x="4393628" y="4063511"/>
            <a:ext cx="6241310" cy="2862322"/>
          </a:xfrm>
          <a:prstGeom prst="rect">
            <a:avLst/>
          </a:prstGeom>
          <a:noFill/>
        </p:spPr>
        <p:txBody>
          <a:bodyPr wrap="square">
            <a:spAutoFit/>
          </a:bodyPr>
          <a:lstStyle/>
          <a:p>
            <a:r>
              <a:rPr lang="en-US" i="1" dirty="0">
                <a:effectLst/>
                <a:latin typeface="Helvetica" pitchFamily="2" charset="0"/>
              </a:rPr>
              <a:t>S2 -&gt; S1 : Two Duplicate Token Heads.</a:t>
            </a:r>
          </a:p>
          <a:p>
            <a:pPr marL="742950" lvl="1" indent="-285750">
              <a:buFont typeface="Arial" panose="020B0604020202020204" pitchFamily="34" charset="0"/>
              <a:buChar char="•"/>
            </a:pPr>
            <a:r>
              <a:rPr lang="en-US" i="1" dirty="0">
                <a:effectLst/>
                <a:latin typeface="Helvetica" pitchFamily="2" charset="0"/>
              </a:rPr>
              <a:t>attend to the previous occurrence of a duplicate token</a:t>
            </a:r>
          </a:p>
          <a:p>
            <a:pPr marL="742950" lvl="1" indent="-285750">
              <a:buFont typeface="Arial" panose="020B0604020202020204" pitchFamily="34" charset="0"/>
              <a:buChar char="•"/>
            </a:pPr>
            <a:r>
              <a:rPr lang="en-US" i="1" dirty="0">
                <a:effectLst/>
                <a:latin typeface="Helvetica" pitchFamily="2" charset="0"/>
              </a:rPr>
              <a:t>copy the position of this previous occurrence</a:t>
            </a:r>
            <a:r>
              <a:rPr lang="en-US" dirty="0">
                <a:latin typeface="Helvetica" pitchFamily="2" charset="0"/>
              </a:rPr>
              <a:t> </a:t>
            </a:r>
            <a:r>
              <a:rPr lang="en-US" i="1" dirty="0">
                <a:effectLst/>
                <a:latin typeface="Helvetica" pitchFamily="2" charset="0"/>
              </a:rPr>
              <a:t>to the current position</a:t>
            </a:r>
            <a:endParaRPr lang="en-US" i="1" dirty="0">
              <a:latin typeface="Helvetica" pitchFamily="2" charset="0"/>
            </a:endParaRPr>
          </a:p>
          <a:p>
            <a:r>
              <a:rPr lang="en-US" i="1" dirty="0">
                <a:effectLst/>
                <a:latin typeface="Helvetica" pitchFamily="2" charset="0"/>
              </a:rPr>
              <a:t>S2-&gt; S1 +1 Induction Heads</a:t>
            </a:r>
          </a:p>
          <a:p>
            <a:pPr marL="742950" lvl="1" indent="-285750">
              <a:buFont typeface="Arial" panose="020B0604020202020204" pitchFamily="34" charset="0"/>
              <a:buChar char="•"/>
            </a:pPr>
            <a:r>
              <a:rPr lang="en-US" i="1" dirty="0">
                <a:effectLst/>
                <a:latin typeface="Helvetica" pitchFamily="2" charset="0"/>
              </a:rPr>
              <a:t>act in pairs with Previous Token Heads(copy info. </a:t>
            </a:r>
            <a:r>
              <a:rPr lang="en-US" i="1" dirty="0">
                <a:latin typeface="Helvetica" pitchFamily="2" charset="0"/>
              </a:rPr>
              <a:t>a</a:t>
            </a:r>
            <a:r>
              <a:rPr lang="en-US" i="1" dirty="0">
                <a:effectLst/>
                <a:latin typeface="Helvetica" pitchFamily="2" charset="0"/>
              </a:rPr>
              <a:t>bout S1 to S1+1)</a:t>
            </a:r>
            <a:endParaRPr lang="en-US" dirty="0">
              <a:effectLst/>
              <a:latin typeface="Helvetica" pitchFamily="2" charset="0"/>
            </a:endParaRPr>
          </a:p>
          <a:p>
            <a:endParaRPr lang="en-US" dirty="0">
              <a:effectLst/>
              <a:latin typeface="Helvetica" pitchFamily="2" charset="0"/>
            </a:endParaRPr>
          </a:p>
          <a:p>
            <a:endParaRPr lang="en-US" dirty="0">
              <a:effectLst/>
              <a:latin typeface="Helvetica" pitchFamily="2" charset="0"/>
            </a:endParaRPr>
          </a:p>
        </p:txBody>
      </p:sp>
    </p:spTree>
    <p:extLst>
      <p:ext uri="{BB962C8B-B14F-4D97-AF65-F5344CB8AC3E}">
        <p14:creationId xmlns:p14="http://schemas.microsoft.com/office/powerpoint/2010/main" val="41010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par>
                                <p:cTn id="18" presetID="5"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par>
                                <p:cTn id="21" presetID="5"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par>
                                <p:cTn id="24" presetID="5" presetClass="entr" presetSubtype="1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heckerboard(across)">
                                      <p:cBhvr>
                                        <p:cTn id="26" dur="500"/>
                                        <p:tgtEl>
                                          <p:spTgt spid="15"/>
                                        </p:tgtEl>
                                      </p:cBhvr>
                                    </p:animEffect>
                                  </p:childTnLst>
                                </p:cTn>
                              </p:par>
                              <p:par>
                                <p:cTn id="27" presetID="5"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heckerboard(across)">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heckerboard(across)">
                                      <p:cBhvr>
                                        <p:cTn id="34" dur="500"/>
                                        <p:tgtEl>
                                          <p:spTgt spid="1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heckerboard(across)">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6" grpId="0" animBg="1"/>
      <p:bldP spid="17" grpId="0"/>
      <p:bldP spid="18" grpId="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C3DA-18C2-476F-F7D8-43E425B50999}"/>
              </a:ext>
            </a:extLst>
          </p:cNvPr>
          <p:cNvSpPr>
            <a:spLocks noGrp="1"/>
          </p:cNvSpPr>
          <p:nvPr>
            <p:ph type="title"/>
          </p:nvPr>
        </p:nvSpPr>
        <p:spPr/>
        <p:txBody>
          <a:bodyPr/>
          <a:lstStyle/>
          <a:p>
            <a:r>
              <a:rPr lang="en-CN" dirty="0"/>
              <a:t>Backup Name movers heads</a:t>
            </a:r>
          </a:p>
        </p:txBody>
      </p:sp>
      <p:sp>
        <p:nvSpPr>
          <p:cNvPr id="3" name="Date Placeholder 2">
            <a:extLst>
              <a:ext uri="{FF2B5EF4-FFF2-40B4-BE49-F238E27FC236}">
                <a16:creationId xmlns:a16="http://schemas.microsoft.com/office/drawing/2014/main" id="{FB60D5E6-80E9-0A35-39B5-0F16DD559406}"/>
              </a:ext>
            </a:extLst>
          </p:cNvPr>
          <p:cNvSpPr>
            <a:spLocks noGrp="1"/>
          </p:cNvSpPr>
          <p:nvPr>
            <p:ph type="dt" sz="half" idx="10"/>
          </p:nvPr>
        </p:nvSpPr>
        <p:spPr/>
        <p:txBody>
          <a:bodyPr/>
          <a:lstStyle/>
          <a:p>
            <a:fld id="{8E582C9E-EF8A-9943-A3DA-3F9B4D18E3A8}" type="datetime1">
              <a:rPr lang="en-US" smtClean="0"/>
              <a:t>11/15/24</a:t>
            </a:fld>
            <a:endParaRPr lang="en-CN"/>
          </a:p>
        </p:txBody>
      </p:sp>
      <p:sp>
        <p:nvSpPr>
          <p:cNvPr id="4" name="Footer Placeholder 3">
            <a:extLst>
              <a:ext uri="{FF2B5EF4-FFF2-40B4-BE49-F238E27FC236}">
                <a16:creationId xmlns:a16="http://schemas.microsoft.com/office/drawing/2014/main" id="{042DEB50-98FA-12A9-FF0D-597E806253AB}"/>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1EEAE9D8-437E-6B0C-3BEE-EAFDAAAFF6E2}"/>
              </a:ext>
            </a:extLst>
          </p:cNvPr>
          <p:cNvSpPr>
            <a:spLocks noGrp="1"/>
          </p:cNvSpPr>
          <p:nvPr>
            <p:ph type="sldNum" sz="quarter" idx="12"/>
          </p:nvPr>
        </p:nvSpPr>
        <p:spPr/>
        <p:txBody>
          <a:bodyPr/>
          <a:lstStyle/>
          <a:p>
            <a:fld id="{3FDE72A6-3D0B-EA49-B477-CEE2EA9AC328}" type="slidenum">
              <a:rPr lang="en-CN" smtClean="0"/>
              <a:t>28</a:t>
            </a:fld>
            <a:endParaRPr lang="en-CN"/>
          </a:p>
        </p:txBody>
      </p:sp>
      <p:sp>
        <p:nvSpPr>
          <p:cNvPr id="7" name="TextBox 6">
            <a:extLst>
              <a:ext uri="{FF2B5EF4-FFF2-40B4-BE49-F238E27FC236}">
                <a16:creationId xmlns:a16="http://schemas.microsoft.com/office/drawing/2014/main" id="{9EF66B42-8ED1-FAB1-EED5-ABD8F31CCBCC}"/>
              </a:ext>
            </a:extLst>
          </p:cNvPr>
          <p:cNvSpPr txBox="1"/>
          <p:nvPr/>
        </p:nvSpPr>
        <p:spPr>
          <a:xfrm>
            <a:off x="322521" y="1549563"/>
            <a:ext cx="6220046" cy="369332"/>
          </a:xfrm>
          <a:prstGeom prst="rect">
            <a:avLst/>
          </a:prstGeom>
          <a:noFill/>
        </p:spPr>
        <p:txBody>
          <a:bodyPr wrap="square">
            <a:spAutoFit/>
          </a:bodyPr>
          <a:lstStyle/>
          <a:p>
            <a:r>
              <a:rPr lang="en-US" i="1" dirty="0">
                <a:effectLst/>
                <a:latin typeface="Helvetica" pitchFamily="2" charset="0"/>
              </a:rPr>
              <a:t>1.knocked out all the Name Mover</a:t>
            </a:r>
            <a:r>
              <a:rPr lang="en-US" dirty="0">
                <a:latin typeface="Helvetica" pitchFamily="2" charset="0"/>
              </a:rPr>
              <a:t> </a:t>
            </a:r>
            <a:r>
              <a:rPr lang="en-US" i="1" dirty="0">
                <a:effectLst/>
                <a:latin typeface="Helvetica" pitchFamily="2" charset="0"/>
              </a:rPr>
              <a:t>Heads at once.</a:t>
            </a:r>
            <a:endParaRPr lang="en-US" dirty="0">
              <a:effectLst/>
              <a:latin typeface="Helvetica" pitchFamily="2" charset="0"/>
            </a:endParaRPr>
          </a:p>
        </p:txBody>
      </p:sp>
      <p:sp>
        <p:nvSpPr>
          <p:cNvPr id="9" name="TextBox 8">
            <a:extLst>
              <a:ext uri="{FF2B5EF4-FFF2-40B4-BE49-F238E27FC236}">
                <a16:creationId xmlns:a16="http://schemas.microsoft.com/office/drawing/2014/main" id="{51F63A8E-8643-A21C-389F-0A6669B04B11}"/>
              </a:ext>
            </a:extLst>
          </p:cNvPr>
          <p:cNvSpPr txBox="1"/>
          <p:nvPr/>
        </p:nvSpPr>
        <p:spPr>
          <a:xfrm>
            <a:off x="322521" y="2180791"/>
            <a:ext cx="6220046" cy="369332"/>
          </a:xfrm>
          <a:prstGeom prst="rect">
            <a:avLst/>
          </a:prstGeom>
          <a:noFill/>
        </p:spPr>
        <p:txBody>
          <a:bodyPr wrap="square">
            <a:spAutoFit/>
          </a:bodyPr>
          <a:lstStyle/>
          <a:p>
            <a:r>
              <a:rPr lang="en-US" i="1" dirty="0">
                <a:effectLst/>
                <a:latin typeface="Helvetica" pitchFamily="2" charset="0"/>
              </a:rPr>
              <a:t>2.circuit still worked (only 5% drop in logit difference)</a:t>
            </a:r>
            <a:endParaRPr lang="en-US" dirty="0">
              <a:effectLst/>
              <a:latin typeface="Helvetica" pitchFamily="2" charset="0"/>
            </a:endParaRPr>
          </a:p>
        </p:txBody>
      </p:sp>
      <p:sp>
        <p:nvSpPr>
          <p:cNvPr id="10" name="TextBox 9">
            <a:extLst>
              <a:ext uri="{FF2B5EF4-FFF2-40B4-BE49-F238E27FC236}">
                <a16:creationId xmlns:a16="http://schemas.microsoft.com/office/drawing/2014/main" id="{8C8ED4C3-4D4A-A960-0CE2-571E806D88D8}"/>
              </a:ext>
            </a:extLst>
          </p:cNvPr>
          <p:cNvSpPr txBox="1"/>
          <p:nvPr/>
        </p:nvSpPr>
        <p:spPr>
          <a:xfrm>
            <a:off x="322521" y="2859207"/>
            <a:ext cx="6899902" cy="369332"/>
          </a:xfrm>
          <a:prstGeom prst="rect">
            <a:avLst/>
          </a:prstGeom>
          <a:noFill/>
        </p:spPr>
        <p:txBody>
          <a:bodyPr wrap="none" rtlCol="0">
            <a:spAutoFit/>
          </a:bodyPr>
          <a:lstStyle/>
          <a:p>
            <a:r>
              <a:rPr lang="en-US" dirty="0"/>
              <a:t>3.</a:t>
            </a:r>
            <a:r>
              <a:rPr lang="en-CN" dirty="0"/>
              <a:t>Identify new heads (backup Name movers heads) by path patching</a:t>
            </a:r>
          </a:p>
        </p:txBody>
      </p:sp>
      <p:pic>
        <p:nvPicPr>
          <p:cNvPr id="13" name="Picture 12">
            <a:extLst>
              <a:ext uri="{FF2B5EF4-FFF2-40B4-BE49-F238E27FC236}">
                <a16:creationId xmlns:a16="http://schemas.microsoft.com/office/drawing/2014/main" id="{E518E490-9E0B-2FCF-628C-9616F66FEF02}"/>
              </a:ext>
            </a:extLst>
          </p:cNvPr>
          <p:cNvPicPr>
            <a:picLocks noChangeAspect="1"/>
          </p:cNvPicPr>
          <p:nvPr/>
        </p:nvPicPr>
        <p:blipFill>
          <a:blip r:embed="rId2"/>
          <a:stretch>
            <a:fillRect/>
          </a:stretch>
        </p:blipFill>
        <p:spPr>
          <a:xfrm>
            <a:off x="152400" y="3256326"/>
            <a:ext cx="8001000" cy="3332086"/>
          </a:xfrm>
          <a:prstGeom prst="rect">
            <a:avLst/>
          </a:prstGeom>
        </p:spPr>
      </p:pic>
      <p:sp>
        <p:nvSpPr>
          <p:cNvPr id="14" name="TextBox 13">
            <a:extLst>
              <a:ext uri="{FF2B5EF4-FFF2-40B4-BE49-F238E27FC236}">
                <a16:creationId xmlns:a16="http://schemas.microsoft.com/office/drawing/2014/main" id="{24051A4E-D1DF-C11E-8B64-0D873111110C}"/>
              </a:ext>
            </a:extLst>
          </p:cNvPr>
          <p:cNvSpPr txBox="1"/>
          <p:nvPr/>
        </p:nvSpPr>
        <p:spPr>
          <a:xfrm>
            <a:off x="9324753" y="3997842"/>
            <a:ext cx="1959254" cy="369332"/>
          </a:xfrm>
          <a:prstGeom prst="rect">
            <a:avLst/>
          </a:prstGeom>
          <a:noFill/>
        </p:spPr>
        <p:txBody>
          <a:bodyPr wrap="none" rtlCol="0">
            <a:spAutoFit/>
          </a:bodyPr>
          <a:lstStyle/>
          <a:p>
            <a:r>
              <a:rPr lang="en-US" dirty="0"/>
              <a:t>R</a:t>
            </a:r>
            <a:r>
              <a:rPr lang="en-CN" dirty="0"/>
              <a:t>eason : Dropout </a:t>
            </a:r>
          </a:p>
        </p:txBody>
      </p:sp>
    </p:spTree>
    <p:extLst>
      <p:ext uri="{BB962C8B-B14F-4D97-AF65-F5344CB8AC3E}">
        <p14:creationId xmlns:p14="http://schemas.microsoft.com/office/powerpoint/2010/main" val="406808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02F66-69F5-68EC-2BD0-9962D8B1BCBB}"/>
              </a:ext>
            </a:extLst>
          </p:cNvPr>
          <p:cNvSpPr>
            <a:spLocks noGrp="1"/>
          </p:cNvSpPr>
          <p:nvPr>
            <p:ph type="dt" sz="half" idx="10"/>
          </p:nvPr>
        </p:nvSpPr>
        <p:spPr/>
        <p:txBody>
          <a:bodyPr/>
          <a:lstStyle/>
          <a:p>
            <a:fld id="{7EDD6C64-8A8C-9D44-8FDC-C3CE537BF4ED}" type="datetime1">
              <a:rPr lang="en-US" smtClean="0"/>
              <a:t>11/15/24</a:t>
            </a:fld>
            <a:endParaRPr lang="en-CN"/>
          </a:p>
        </p:txBody>
      </p:sp>
      <p:sp>
        <p:nvSpPr>
          <p:cNvPr id="3" name="Footer Placeholder 2">
            <a:extLst>
              <a:ext uri="{FF2B5EF4-FFF2-40B4-BE49-F238E27FC236}">
                <a16:creationId xmlns:a16="http://schemas.microsoft.com/office/drawing/2014/main" id="{7DCB622F-33DC-F23B-846C-FA56A102EB90}"/>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27FE653C-B9F7-F391-9AAD-1F26831BEF61}"/>
              </a:ext>
            </a:extLst>
          </p:cNvPr>
          <p:cNvSpPr>
            <a:spLocks noGrp="1"/>
          </p:cNvSpPr>
          <p:nvPr>
            <p:ph type="sldNum" sz="quarter" idx="12"/>
          </p:nvPr>
        </p:nvSpPr>
        <p:spPr/>
        <p:txBody>
          <a:bodyPr/>
          <a:lstStyle/>
          <a:p>
            <a:fld id="{3FDE72A6-3D0B-EA49-B477-CEE2EA9AC328}" type="slidenum">
              <a:rPr lang="en-CN" smtClean="0"/>
              <a:t>29</a:t>
            </a:fld>
            <a:endParaRPr lang="en-CN"/>
          </a:p>
        </p:txBody>
      </p:sp>
      <p:sp>
        <p:nvSpPr>
          <p:cNvPr id="5" name="TextBox 4">
            <a:extLst>
              <a:ext uri="{FF2B5EF4-FFF2-40B4-BE49-F238E27FC236}">
                <a16:creationId xmlns:a16="http://schemas.microsoft.com/office/drawing/2014/main" id="{F59C6076-297E-77FB-1BF8-550F743F7A72}"/>
              </a:ext>
            </a:extLst>
          </p:cNvPr>
          <p:cNvSpPr txBox="1"/>
          <p:nvPr/>
        </p:nvSpPr>
        <p:spPr>
          <a:xfrm>
            <a:off x="0" y="0"/>
            <a:ext cx="1225528" cy="369332"/>
          </a:xfrm>
          <a:prstGeom prst="rect">
            <a:avLst/>
          </a:prstGeom>
          <a:noFill/>
        </p:spPr>
        <p:txBody>
          <a:bodyPr wrap="none" rtlCol="0">
            <a:spAutoFit/>
          </a:bodyPr>
          <a:lstStyle/>
          <a:p>
            <a:r>
              <a:rPr lang="en-CN" dirty="0"/>
              <a:t>Validation </a:t>
            </a:r>
          </a:p>
        </p:txBody>
      </p:sp>
      <p:sp>
        <p:nvSpPr>
          <p:cNvPr id="7" name="TextBox 6">
            <a:extLst>
              <a:ext uri="{FF2B5EF4-FFF2-40B4-BE49-F238E27FC236}">
                <a16:creationId xmlns:a16="http://schemas.microsoft.com/office/drawing/2014/main" id="{AC43C4DE-7C32-786A-326B-BFE481296C66}"/>
              </a:ext>
            </a:extLst>
          </p:cNvPr>
          <p:cNvSpPr txBox="1"/>
          <p:nvPr/>
        </p:nvSpPr>
        <p:spPr>
          <a:xfrm>
            <a:off x="0" y="1324352"/>
            <a:ext cx="9016678" cy="3108543"/>
          </a:xfrm>
          <a:prstGeom prst="rect">
            <a:avLst/>
          </a:prstGeom>
          <a:noFill/>
        </p:spPr>
        <p:txBody>
          <a:bodyPr wrap="square">
            <a:spAutoFit/>
          </a:bodyPr>
          <a:lstStyle/>
          <a:p>
            <a:r>
              <a:rPr lang="en-US" sz="2800" dirty="0"/>
              <a:t>Validation Criteria </a:t>
            </a:r>
          </a:p>
          <a:p>
            <a:pPr marL="342900" indent="-342900">
              <a:buAutoNum type="arabicPeriod"/>
            </a:pPr>
            <a:r>
              <a:rPr lang="en-US" sz="2800" dirty="0"/>
              <a:t>Faithfulness: - The circuit should perform as effectively as the full model. </a:t>
            </a:r>
          </a:p>
          <a:p>
            <a:pPr marL="342900" indent="-342900">
              <a:buAutoNum type="arabicPeriod"/>
            </a:pPr>
            <a:r>
              <a:rPr lang="en-US" sz="2800" dirty="0"/>
              <a:t>Completeness: - All necessary components should be present within the circuit. </a:t>
            </a:r>
          </a:p>
          <a:p>
            <a:pPr marL="342900" indent="-342900">
              <a:buAutoNum type="arabicPeriod"/>
            </a:pPr>
            <a:r>
              <a:rPr lang="en-US" sz="2800" dirty="0"/>
              <a:t>Minimality: - Only essential components are included, with no irrelevant nodes. </a:t>
            </a:r>
            <a:endParaRPr lang="en-CN" sz="2800" dirty="0"/>
          </a:p>
        </p:txBody>
      </p:sp>
    </p:spTree>
    <p:extLst>
      <p:ext uri="{BB962C8B-B14F-4D97-AF65-F5344CB8AC3E}">
        <p14:creationId xmlns:p14="http://schemas.microsoft.com/office/powerpoint/2010/main" val="4114607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8186-4B03-C3EA-9795-A28120A8DDDC}"/>
              </a:ext>
            </a:extLst>
          </p:cNvPr>
          <p:cNvSpPr>
            <a:spLocks noGrp="1"/>
          </p:cNvSpPr>
          <p:nvPr>
            <p:ph type="title"/>
          </p:nvPr>
        </p:nvSpPr>
        <p:spPr/>
        <p:txBody>
          <a:bodyPr/>
          <a:lstStyle/>
          <a:p>
            <a:r>
              <a:rPr lang="en-US" dirty="0"/>
              <a:t>Introduction to Mechanistic Interpretability</a:t>
            </a:r>
            <a:endParaRPr lang="en-CN" dirty="0"/>
          </a:p>
        </p:txBody>
      </p:sp>
      <p:sp>
        <p:nvSpPr>
          <p:cNvPr id="3" name="Date Placeholder 2">
            <a:extLst>
              <a:ext uri="{FF2B5EF4-FFF2-40B4-BE49-F238E27FC236}">
                <a16:creationId xmlns:a16="http://schemas.microsoft.com/office/drawing/2014/main" id="{2B49DAE0-0A8C-0B76-EC35-7DC27249302D}"/>
              </a:ext>
            </a:extLst>
          </p:cNvPr>
          <p:cNvSpPr>
            <a:spLocks noGrp="1"/>
          </p:cNvSpPr>
          <p:nvPr>
            <p:ph type="dt" sz="half" idx="10"/>
          </p:nvPr>
        </p:nvSpPr>
        <p:spPr/>
        <p:txBody>
          <a:bodyPr/>
          <a:lstStyle/>
          <a:p>
            <a:fld id="{C2E7D6F5-EA1F-9847-B191-89A3711CF011}" type="datetime1">
              <a:rPr lang="en-US" smtClean="0"/>
              <a:t>11/15/24</a:t>
            </a:fld>
            <a:endParaRPr lang="en-CN"/>
          </a:p>
        </p:txBody>
      </p:sp>
      <p:sp>
        <p:nvSpPr>
          <p:cNvPr id="4" name="Footer Placeholder 3">
            <a:extLst>
              <a:ext uri="{FF2B5EF4-FFF2-40B4-BE49-F238E27FC236}">
                <a16:creationId xmlns:a16="http://schemas.microsoft.com/office/drawing/2014/main" id="{80E7D799-0DF7-FC17-3B52-F84A4645612A}"/>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0B84A0E0-B7E1-D7B1-D55D-CB9FC3896539}"/>
              </a:ext>
            </a:extLst>
          </p:cNvPr>
          <p:cNvSpPr>
            <a:spLocks noGrp="1"/>
          </p:cNvSpPr>
          <p:nvPr>
            <p:ph type="sldNum" sz="quarter" idx="12"/>
          </p:nvPr>
        </p:nvSpPr>
        <p:spPr/>
        <p:txBody>
          <a:bodyPr/>
          <a:lstStyle/>
          <a:p>
            <a:fld id="{3FDE72A6-3D0B-EA49-B477-CEE2EA9AC328}" type="slidenum">
              <a:rPr lang="en-CN" smtClean="0"/>
              <a:t>3</a:t>
            </a:fld>
            <a:endParaRPr lang="en-CN"/>
          </a:p>
        </p:txBody>
      </p:sp>
      <p:sp>
        <p:nvSpPr>
          <p:cNvPr id="7" name="TextBox 6">
            <a:extLst>
              <a:ext uri="{FF2B5EF4-FFF2-40B4-BE49-F238E27FC236}">
                <a16:creationId xmlns:a16="http://schemas.microsoft.com/office/drawing/2014/main" id="{54FB7454-4F2B-2803-BB98-98B1E99F0C1F}"/>
              </a:ext>
            </a:extLst>
          </p:cNvPr>
          <p:cNvSpPr txBox="1"/>
          <p:nvPr/>
        </p:nvSpPr>
        <p:spPr>
          <a:xfrm>
            <a:off x="1293223" y="1325563"/>
            <a:ext cx="9943299" cy="4401205"/>
          </a:xfrm>
          <a:prstGeom prst="rect">
            <a:avLst/>
          </a:prstGeom>
          <a:noFill/>
        </p:spPr>
        <p:txBody>
          <a:bodyPr wrap="none" rtlCol="0">
            <a:spAutoFit/>
          </a:bodyPr>
          <a:lstStyle/>
          <a:p>
            <a:pPr marL="457200" indent="-457200">
              <a:buFont typeface="Arial" panose="020B0604020202020204" pitchFamily="34" charset="0"/>
              <a:buChar char="•"/>
            </a:pPr>
            <a:r>
              <a:rPr lang="en-US" sz="2800" dirty="0"/>
              <a:t>P</a:t>
            </a:r>
            <a:r>
              <a:rPr lang="en-CN" sz="2800" dirty="0"/>
              <a:t>ipeline &amp; workflow</a:t>
            </a:r>
          </a:p>
          <a:p>
            <a:r>
              <a:rPr lang="en-CN" sz="2800" dirty="0"/>
              <a:t>	</a:t>
            </a:r>
            <a:r>
              <a:rPr lang="en-US" sz="2800" dirty="0"/>
              <a:t>T</a:t>
            </a:r>
            <a:r>
              <a:rPr lang="en-CN" sz="2800" dirty="0"/>
              <a:t>ask (6 common tasks,IOI, Greater than )</a:t>
            </a:r>
          </a:p>
          <a:p>
            <a:r>
              <a:rPr lang="en-US" sz="2800" dirty="0"/>
              <a:t>	D</a:t>
            </a:r>
            <a:r>
              <a:rPr lang="en-CN" sz="2800" dirty="0"/>
              <a:t>ataset (Promtps -&gt; elict behavior &amp; task)</a:t>
            </a:r>
          </a:p>
          <a:p>
            <a:r>
              <a:rPr lang="en-CN" sz="2800" dirty="0"/>
              <a:t>	metric (measure the extent of behavior)</a:t>
            </a:r>
          </a:p>
          <a:p>
            <a:r>
              <a:rPr lang="en-CN" sz="2800" dirty="0"/>
              <a:t>-------------------------------------------------------------</a:t>
            </a:r>
          </a:p>
          <a:p>
            <a:r>
              <a:rPr lang="en-CN" sz="2800" dirty="0"/>
              <a:t>	</a:t>
            </a:r>
          </a:p>
          <a:p>
            <a:r>
              <a:rPr lang="en-CN" sz="2800" dirty="0"/>
              <a:t>	Level of granularity </a:t>
            </a:r>
          </a:p>
          <a:p>
            <a:r>
              <a:rPr lang="en-CN" sz="2800" dirty="0"/>
              <a:t>-------------------------------------------------------------</a:t>
            </a:r>
          </a:p>
          <a:p>
            <a:endParaRPr lang="en-CN" sz="2800" dirty="0"/>
          </a:p>
          <a:p>
            <a:r>
              <a:rPr lang="en-CN" sz="2800" dirty="0"/>
              <a:t>	Patching experiment iterately (zero &amp; corrupted activation)</a:t>
            </a:r>
          </a:p>
        </p:txBody>
      </p:sp>
      <p:sp>
        <p:nvSpPr>
          <p:cNvPr id="10" name="TextBox 9">
            <a:extLst>
              <a:ext uri="{FF2B5EF4-FFF2-40B4-BE49-F238E27FC236}">
                <a16:creationId xmlns:a16="http://schemas.microsoft.com/office/drawing/2014/main" id="{A7C16C7A-A30D-BC4F-C743-7B0EDCD0470A}"/>
              </a:ext>
            </a:extLst>
          </p:cNvPr>
          <p:cNvSpPr txBox="1"/>
          <p:nvPr/>
        </p:nvSpPr>
        <p:spPr>
          <a:xfrm>
            <a:off x="6885236" y="3797307"/>
            <a:ext cx="2115516" cy="369332"/>
          </a:xfrm>
          <a:prstGeom prst="rect">
            <a:avLst/>
          </a:prstGeom>
          <a:noFill/>
        </p:spPr>
        <p:txBody>
          <a:bodyPr wrap="none" rtlCol="0">
            <a:spAutoFit/>
          </a:bodyPr>
          <a:lstStyle/>
          <a:p>
            <a:r>
              <a:rPr lang="en-CN" dirty="0"/>
              <a:t>Node ‘s conception</a:t>
            </a:r>
          </a:p>
        </p:txBody>
      </p:sp>
      <p:sp>
        <p:nvSpPr>
          <p:cNvPr id="19" name="Left Brace 18">
            <a:extLst>
              <a:ext uri="{FF2B5EF4-FFF2-40B4-BE49-F238E27FC236}">
                <a16:creationId xmlns:a16="http://schemas.microsoft.com/office/drawing/2014/main" id="{135A1723-3599-35AE-4669-040E86E4ACAE}"/>
              </a:ext>
            </a:extLst>
          </p:cNvPr>
          <p:cNvSpPr/>
          <p:nvPr/>
        </p:nvSpPr>
        <p:spPr>
          <a:xfrm>
            <a:off x="9000752" y="3281707"/>
            <a:ext cx="339436" cy="147732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N"/>
          </a:p>
        </p:txBody>
      </p:sp>
      <p:sp>
        <p:nvSpPr>
          <p:cNvPr id="20" name="8-Point Star 19">
            <a:extLst>
              <a:ext uri="{FF2B5EF4-FFF2-40B4-BE49-F238E27FC236}">
                <a16:creationId xmlns:a16="http://schemas.microsoft.com/office/drawing/2014/main" id="{F7B6BC8A-152E-4800-C0EF-62E45E67FB04}"/>
              </a:ext>
            </a:extLst>
          </p:cNvPr>
          <p:cNvSpPr/>
          <p:nvPr/>
        </p:nvSpPr>
        <p:spPr>
          <a:xfrm>
            <a:off x="1032164" y="1912758"/>
            <a:ext cx="1177636" cy="1067904"/>
          </a:xfrm>
          <a:prstGeom prst="star8">
            <a:avLst>
              <a:gd name="adj" fmla="val 223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dirty="0">
                <a:highlight>
                  <a:srgbClr val="FFFF00"/>
                </a:highlight>
                <a:hlinkClick r:id="rId3" action="ppaction://hlinksldjump"/>
              </a:rPr>
              <a:t>S1</a:t>
            </a:r>
            <a:endParaRPr lang="en-CN" dirty="0">
              <a:highlight>
                <a:srgbClr val="FFFF00"/>
              </a:highlight>
            </a:endParaRPr>
          </a:p>
        </p:txBody>
      </p:sp>
      <p:sp>
        <p:nvSpPr>
          <p:cNvPr id="21" name="8-Point Star 20">
            <a:extLst>
              <a:ext uri="{FF2B5EF4-FFF2-40B4-BE49-F238E27FC236}">
                <a16:creationId xmlns:a16="http://schemas.microsoft.com/office/drawing/2014/main" id="{03A1407F-D296-E5B4-DD29-DFFD1BC7D806}"/>
              </a:ext>
            </a:extLst>
          </p:cNvPr>
          <p:cNvSpPr/>
          <p:nvPr/>
        </p:nvSpPr>
        <p:spPr>
          <a:xfrm>
            <a:off x="1032164" y="3583770"/>
            <a:ext cx="1177636" cy="1067904"/>
          </a:xfrm>
          <a:prstGeom prst="star8">
            <a:avLst>
              <a:gd name="adj" fmla="val 223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dirty="0"/>
              <a:t>S2</a:t>
            </a:r>
          </a:p>
        </p:txBody>
      </p:sp>
      <p:sp>
        <p:nvSpPr>
          <p:cNvPr id="22" name="TextBox 21">
            <a:extLst>
              <a:ext uri="{FF2B5EF4-FFF2-40B4-BE49-F238E27FC236}">
                <a16:creationId xmlns:a16="http://schemas.microsoft.com/office/drawing/2014/main" id="{4DEA0775-C9F9-CD03-AA68-F4EED53FA3FA}"/>
              </a:ext>
            </a:extLst>
          </p:cNvPr>
          <p:cNvSpPr txBox="1"/>
          <p:nvPr/>
        </p:nvSpPr>
        <p:spPr>
          <a:xfrm>
            <a:off x="9170470" y="3281707"/>
            <a:ext cx="1635576" cy="1477328"/>
          </a:xfrm>
          <a:prstGeom prst="rect">
            <a:avLst/>
          </a:prstGeom>
          <a:noFill/>
        </p:spPr>
        <p:txBody>
          <a:bodyPr wrap="square" rtlCol="0">
            <a:spAutoFit/>
          </a:bodyPr>
          <a:lstStyle/>
          <a:p>
            <a:r>
              <a:rPr lang="en-US" dirty="0"/>
              <a:t>A</a:t>
            </a:r>
            <a:r>
              <a:rPr lang="en-CN" dirty="0"/>
              <a:t>ttentio heads</a:t>
            </a:r>
          </a:p>
          <a:p>
            <a:endParaRPr lang="en-CN" dirty="0"/>
          </a:p>
          <a:p>
            <a:r>
              <a:rPr lang="en-CN" dirty="0"/>
              <a:t>MLP layers</a:t>
            </a:r>
          </a:p>
          <a:p>
            <a:endParaRPr lang="en-CN" dirty="0"/>
          </a:p>
          <a:p>
            <a:r>
              <a:rPr lang="en-CN" dirty="0"/>
              <a:t>neuros</a:t>
            </a:r>
          </a:p>
        </p:txBody>
      </p:sp>
      <p:sp>
        <p:nvSpPr>
          <p:cNvPr id="23" name="8-Point Star 22">
            <a:extLst>
              <a:ext uri="{FF2B5EF4-FFF2-40B4-BE49-F238E27FC236}">
                <a16:creationId xmlns:a16="http://schemas.microsoft.com/office/drawing/2014/main" id="{1DE92408-C539-270E-13AF-E7225BB182BF}"/>
              </a:ext>
            </a:extLst>
          </p:cNvPr>
          <p:cNvSpPr/>
          <p:nvPr/>
        </p:nvSpPr>
        <p:spPr>
          <a:xfrm>
            <a:off x="1032164" y="4894784"/>
            <a:ext cx="1177636" cy="1067904"/>
          </a:xfrm>
          <a:prstGeom prst="star8">
            <a:avLst>
              <a:gd name="adj" fmla="val 223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dirty="0"/>
              <a:t>S3</a:t>
            </a:r>
          </a:p>
        </p:txBody>
      </p:sp>
      <p:sp>
        <p:nvSpPr>
          <p:cNvPr id="24" name="Oval 23">
            <a:extLst>
              <a:ext uri="{FF2B5EF4-FFF2-40B4-BE49-F238E27FC236}">
                <a16:creationId xmlns:a16="http://schemas.microsoft.com/office/drawing/2014/main" id="{4638AD60-BA58-6E50-06D9-4A356C261E76}"/>
              </a:ext>
            </a:extLst>
          </p:cNvPr>
          <p:cNvSpPr/>
          <p:nvPr/>
        </p:nvSpPr>
        <p:spPr>
          <a:xfrm>
            <a:off x="9000752" y="-378128"/>
            <a:ext cx="3532909" cy="343882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CN" dirty="0"/>
              <a:t>Model</a:t>
            </a:r>
          </a:p>
          <a:p>
            <a:pPr algn="ctr"/>
            <a:r>
              <a:rPr lang="en-CN" dirty="0"/>
              <a:t>Computational Graph</a:t>
            </a:r>
          </a:p>
        </p:txBody>
      </p:sp>
      <p:sp>
        <p:nvSpPr>
          <p:cNvPr id="25" name="Oval 24">
            <a:extLst>
              <a:ext uri="{FF2B5EF4-FFF2-40B4-BE49-F238E27FC236}">
                <a16:creationId xmlns:a16="http://schemas.microsoft.com/office/drawing/2014/main" id="{C41C552B-50DA-810D-FC05-FB4634D0BE97}"/>
              </a:ext>
            </a:extLst>
          </p:cNvPr>
          <p:cNvSpPr/>
          <p:nvPr/>
        </p:nvSpPr>
        <p:spPr>
          <a:xfrm>
            <a:off x="10095260" y="1706485"/>
            <a:ext cx="1343891" cy="13542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dirty="0"/>
              <a:t>Cirsut </a:t>
            </a:r>
          </a:p>
        </p:txBody>
      </p:sp>
      <p:sp>
        <p:nvSpPr>
          <p:cNvPr id="26" name="TextBox 25">
            <a:extLst>
              <a:ext uri="{FF2B5EF4-FFF2-40B4-BE49-F238E27FC236}">
                <a16:creationId xmlns:a16="http://schemas.microsoft.com/office/drawing/2014/main" id="{26C3C390-33B0-A49C-C28F-905AA83123A7}"/>
              </a:ext>
            </a:extLst>
          </p:cNvPr>
          <p:cNvSpPr txBox="1"/>
          <p:nvPr/>
        </p:nvSpPr>
        <p:spPr>
          <a:xfrm>
            <a:off x="3581400" y="6223379"/>
            <a:ext cx="3079882" cy="369332"/>
          </a:xfrm>
          <a:prstGeom prst="rect">
            <a:avLst/>
          </a:prstGeom>
          <a:noFill/>
        </p:spPr>
        <p:txBody>
          <a:bodyPr wrap="none" rtlCol="0">
            <a:spAutoFit/>
          </a:bodyPr>
          <a:lstStyle/>
          <a:p>
            <a:r>
              <a:rPr lang="en-CN" dirty="0"/>
              <a:t>ACDC to automate the step 3</a:t>
            </a:r>
          </a:p>
        </p:txBody>
      </p:sp>
    </p:spTree>
    <p:extLst>
      <p:ext uri="{BB962C8B-B14F-4D97-AF65-F5344CB8AC3E}">
        <p14:creationId xmlns:p14="http://schemas.microsoft.com/office/powerpoint/2010/main" val="37242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linds(horizontal)">
                                      <p:cBhvr>
                                        <p:cTn id="16" dur="500"/>
                                        <p:tgtEl>
                                          <p:spTgt spid="7">
                                            <p:txEl>
                                              <p:pRg st="4" end="4"/>
                                            </p:txEl>
                                          </p:spTgt>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par>
                                <p:cTn id="24" presetID="3" presetClass="entr" presetSubtype="1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blinds(horizontal)">
                                      <p:cBhvr>
                                        <p:cTn id="26" dur="500"/>
                                        <p:tgtEl>
                                          <p:spTgt spid="7">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blinds(horizontal)">
                                      <p:cBhvr>
                                        <p:cTn id="29" dur="500"/>
                                        <p:tgtEl>
                                          <p:spTgt spid="7">
                                            <p:txEl>
                                              <p:pRg st="7" end="7"/>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heckerboard(across)">
                                      <p:cBhvr>
                                        <p:cTn id="35" dur="500"/>
                                        <p:tgtEl>
                                          <p:spTgt spid="10"/>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heckerboard(across)">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nodeType="with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blinds(horizontal)">
                                      <p:cBhvr>
                                        <p:cTn id="46" dur="500"/>
                                        <p:tgtEl>
                                          <p:spTgt spid="7">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linds(horizontal)">
                                      <p:cBhvr>
                                        <p:cTn id="51" dur="500"/>
                                        <p:tgtEl>
                                          <p:spTgt spid="2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animBg="1"/>
      <p:bldP spid="20" grpId="0" animBg="1"/>
      <p:bldP spid="21" grpId="0" animBg="1"/>
      <p:bldP spid="22" grpId="0"/>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400AB-55DE-38EE-C7B7-A2B813903FA3}"/>
              </a:ext>
            </a:extLst>
          </p:cNvPr>
          <p:cNvSpPr>
            <a:spLocks noGrp="1"/>
          </p:cNvSpPr>
          <p:nvPr>
            <p:ph type="dt" sz="half" idx="10"/>
          </p:nvPr>
        </p:nvSpPr>
        <p:spPr/>
        <p:txBody>
          <a:bodyPr/>
          <a:lstStyle/>
          <a:p>
            <a:fld id="{31F671DA-4C80-CC42-8C94-87897A366E6B}" type="datetime1">
              <a:rPr lang="en-US" smtClean="0"/>
              <a:t>11/15/24</a:t>
            </a:fld>
            <a:endParaRPr lang="en-CN"/>
          </a:p>
        </p:txBody>
      </p:sp>
      <p:sp>
        <p:nvSpPr>
          <p:cNvPr id="3" name="Footer Placeholder 2">
            <a:extLst>
              <a:ext uri="{FF2B5EF4-FFF2-40B4-BE49-F238E27FC236}">
                <a16:creationId xmlns:a16="http://schemas.microsoft.com/office/drawing/2014/main" id="{C55757C9-DD85-0B58-D905-DC5013A0773D}"/>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4BFE48FC-6F07-1F55-A87E-993C0F8FA771}"/>
              </a:ext>
            </a:extLst>
          </p:cNvPr>
          <p:cNvSpPr>
            <a:spLocks noGrp="1"/>
          </p:cNvSpPr>
          <p:nvPr>
            <p:ph type="sldNum" sz="quarter" idx="12"/>
          </p:nvPr>
        </p:nvSpPr>
        <p:spPr/>
        <p:txBody>
          <a:bodyPr/>
          <a:lstStyle/>
          <a:p>
            <a:fld id="{3FDE72A6-3D0B-EA49-B477-CEE2EA9AC328}" type="slidenum">
              <a:rPr lang="en-CN" smtClean="0"/>
              <a:t>30</a:t>
            </a:fld>
            <a:endParaRPr lang="en-CN"/>
          </a:p>
        </p:txBody>
      </p:sp>
      <p:sp>
        <p:nvSpPr>
          <p:cNvPr id="5" name="TextBox 4">
            <a:extLst>
              <a:ext uri="{FF2B5EF4-FFF2-40B4-BE49-F238E27FC236}">
                <a16:creationId xmlns:a16="http://schemas.microsoft.com/office/drawing/2014/main" id="{8ABEDB15-885A-9E75-C095-1A2D9A23582F}"/>
              </a:ext>
            </a:extLst>
          </p:cNvPr>
          <p:cNvSpPr txBox="1"/>
          <p:nvPr/>
        </p:nvSpPr>
        <p:spPr>
          <a:xfrm>
            <a:off x="240600" y="136525"/>
            <a:ext cx="9943299" cy="4401205"/>
          </a:xfrm>
          <a:prstGeom prst="rect">
            <a:avLst/>
          </a:prstGeom>
          <a:noFill/>
        </p:spPr>
        <p:txBody>
          <a:bodyPr wrap="none" rtlCol="0">
            <a:spAutoFit/>
          </a:bodyPr>
          <a:lstStyle/>
          <a:p>
            <a:pPr marL="457200" indent="-457200">
              <a:buFont typeface="Arial" panose="020B0604020202020204" pitchFamily="34" charset="0"/>
              <a:buChar char="•"/>
            </a:pPr>
            <a:r>
              <a:rPr lang="en-US" sz="2800" dirty="0"/>
              <a:t>P</a:t>
            </a:r>
            <a:r>
              <a:rPr lang="en-CN" sz="2800" dirty="0"/>
              <a:t>ipeline &amp; workflow</a:t>
            </a:r>
          </a:p>
          <a:p>
            <a:r>
              <a:rPr lang="en-CN" sz="2800" dirty="0"/>
              <a:t>	</a:t>
            </a:r>
            <a:r>
              <a:rPr lang="en-US" sz="2800" dirty="0"/>
              <a:t>T</a:t>
            </a:r>
            <a:r>
              <a:rPr lang="en-CN" sz="2800" dirty="0"/>
              <a:t>ask (6 common tasks,IOI, Greater than )</a:t>
            </a:r>
          </a:p>
          <a:p>
            <a:r>
              <a:rPr lang="en-US" sz="2800" dirty="0"/>
              <a:t>	D</a:t>
            </a:r>
            <a:r>
              <a:rPr lang="en-CN" sz="2800" dirty="0"/>
              <a:t>ataset (Promtps -&gt; elict behavior &amp; task)</a:t>
            </a:r>
          </a:p>
          <a:p>
            <a:r>
              <a:rPr lang="en-CN" sz="2800" dirty="0"/>
              <a:t>	metirc (measutre the extent of behavior)</a:t>
            </a:r>
          </a:p>
          <a:p>
            <a:r>
              <a:rPr lang="en-CN" sz="2800" dirty="0"/>
              <a:t>-------------------------------------------------------------</a:t>
            </a:r>
          </a:p>
          <a:p>
            <a:r>
              <a:rPr lang="en-CN" sz="2800" dirty="0"/>
              <a:t>	</a:t>
            </a:r>
          </a:p>
          <a:p>
            <a:r>
              <a:rPr lang="en-CN" sz="2800" dirty="0"/>
              <a:t>	Level of granulairty </a:t>
            </a:r>
          </a:p>
          <a:p>
            <a:r>
              <a:rPr lang="en-CN" sz="2800" dirty="0"/>
              <a:t>-------------------------------------------------------------</a:t>
            </a:r>
          </a:p>
          <a:p>
            <a:endParaRPr lang="en-CN" sz="2800" dirty="0"/>
          </a:p>
          <a:p>
            <a:r>
              <a:rPr lang="en-CN" sz="2800" dirty="0"/>
              <a:t>	Patching experiment iteratey (zero &amp; corrupted activation)</a:t>
            </a:r>
          </a:p>
        </p:txBody>
      </p:sp>
      <p:sp>
        <p:nvSpPr>
          <p:cNvPr id="6" name="TextBox 5">
            <a:extLst>
              <a:ext uri="{FF2B5EF4-FFF2-40B4-BE49-F238E27FC236}">
                <a16:creationId xmlns:a16="http://schemas.microsoft.com/office/drawing/2014/main" id="{6768747B-F509-4CF5-D5C6-46C16DCAEFB4}"/>
              </a:ext>
            </a:extLst>
          </p:cNvPr>
          <p:cNvSpPr txBox="1"/>
          <p:nvPr/>
        </p:nvSpPr>
        <p:spPr>
          <a:xfrm>
            <a:off x="5832613" y="2608269"/>
            <a:ext cx="2115516" cy="369332"/>
          </a:xfrm>
          <a:prstGeom prst="rect">
            <a:avLst/>
          </a:prstGeom>
          <a:noFill/>
        </p:spPr>
        <p:txBody>
          <a:bodyPr wrap="none" rtlCol="0">
            <a:spAutoFit/>
          </a:bodyPr>
          <a:lstStyle/>
          <a:p>
            <a:r>
              <a:rPr lang="en-CN" dirty="0"/>
              <a:t>Node ‘s conception</a:t>
            </a:r>
          </a:p>
        </p:txBody>
      </p:sp>
      <p:sp>
        <p:nvSpPr>
          <p:cNvPr id="7" name="Left Brace 6">
            <a:extLst>
              <a:ext uri="{FF2B5EF4-FFF2-40B4-BE49-F238E27FC236}">
                <a16:creationId xmlns:a16="http://schemas.microsoft.com/office/drawing/2014/main" id="{A86E9291-1C11-56D2-AC12-BFFE3734CA28}"/>
              </a:ext>
            </a:extLst>
          </p:cNvPr>
          <p:cNvSpPr/>
          <p:nvPr/>
        </p:nvSpPr>
        <p:spPr>
          <a:xfrm>
            <a:off x="7948129" y="2092669"/>
            <a:ext cx="339436" cy="147732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N"/>
          </a:p>
        </p:txBody>
      </p:sp>
      <p:sp>
        <p:nvSpPr>
          <p:cNvPr id="10" name="TextBox 9">
            <a:extLst>
              <a:ext uri="{FF2B5EF4-FFF2-40B4-BE49-F238E27FC236}">
                <a16:creationId xmlns:a16="http://schemas.microsoft.com/office/drawing/2014/main" id="{E28D3696-991B-11D3-1928-4C42760C5FCE}"/>
              </a:ext>
            </a:extLst>
          </p:cNvPr>
          <p:cNvSpPr txBox="1"/>
          <p:nvPr/>
        </p:nvSpPr>
        <p:spPr>
          <a:xfrm>
            <a:off x="8117847" y="2092669"/>
            <a:ext cx="1635576" cy="1477328"/>
          </a:xfrm>
          <a:prstGeom prst="rect">
            <a:avLst/>
          </a:prstGeom>
          <a:noFill/>
        </p:spPr>
        <p:txBody>
          <a:bodyPr wrap="square" rtlCol="0">
            <a:spAutoFit/>
          </a:bodyPr>
          <a:lstStyle/>
          <a:p>
            <a:r>
              <a:rPr lang="en-US" dirty="0"/>
              <a:t>A</a:t>
            </a:r>
            <a:r>
              <a:rPr lang="en-CN" dirty="0"/>
              <a:t>ttentio heads</a:t>
            </a:r>
          </a:p>
          <a:p>
            <a:endParaRPr lang="en-CN" dirty="0"/>
          </a:p>
          <a:p>
            <a:r>
              <a:rPr lang="en-CN" dirty="0"/>
              <a:t>MLP layers</a:t>
            </a:r>
          </a:p>
          <a:p>
            <a:endParaRPr lang="en-CN" dirty="0"/>
          </a:p>
          <a:p>
            <a:r>
              <a:rPr lang="en-CN" dirty="0"/>
              <a:t>neuros</a:t>
            </a:r>
          </a:p>
        </p:txBody>
      </p:sp>
      <p:sp>
        <p:nvSpPr>
          <p:cNvPr id="13" name="TextBox 12">
            <a:extLst>
              <a:ext uri="{FF2B5EF4-FFF2-40B4-BE49-F238E27FC236}">
                <a16:creationId xmlns:a16="http://schemas.microsoft.com/office/drawing/2014/main" id="{9F3BA296-2504-C81C-DAC9-42AA7E5F5544}"/>
              </a:ext>
            </a:extLst>
          </p:cNvPr>
          <p:cNvSpPr txBox="1"/>
          <p:nvPr/>
        </p:nvSpPr>
        <p:spPr>
          <a:xfrm>
            <a:off x="1137683" y="4800708"/>
            <a:ext cx="5784789" cy="523220"/>
          </a:xfrm>
          <a:prstGeom prst="rect">
            <a:avLst/>
          </a:prstGeom>
          <a:noFill/>
        </p:spPr>
        <p:txBody>
          <a:bodyPr wrap="none" rtlCol="0">
            <a:spAutoFit/>
          </a:bodyPr>
          <a:lstStyle/>
          <a:p>
            <a:r>
              <a:rPr lang="en-CN" sz="2800" dirty="0"/>
              <a:t>ACDC: </a:t>
            </a:r>
            <a:r>
              <a:rPr lang="en-US" sz="2800" i="1" dirty="0">
                <a:effectLst/>
                <a:latin typeface="Helvetica" pitchFamily="2" charset="0"/>
              </a:rPr>
              <a:t>Automatic Circuit </a:t>
            </a:r>
            <a:r>
              <a:rPr lang="en-US" sz="2800" i="1" dirty="0" err="1">
                <a:effectLst/>
                <a:latin typeface="Helvetica" pitchFamily="2" charset="0"/>
              </a:rPr>
              <a:t>DisCovery</a:t>
            </a:r>
            <a:endParaRPr lang="en-US" sz="2800" dirty="0">
              <a:effectLst/>
              <a:latin typeface="Helvetica" pitchFamily="2" charset="0"/>
            </a:endParaRPr>
          </a:p>
        </p:txBody>
      </p:sp>
    </p:spTree>
    <p:extLst>
      <p:ext uri="{BB962C8B-B14F-4D97-AF65-F5344CB8AC3E}">
        <p14:creationId xmlns:p14="http://schemas.microsoft.com/office/powerpoint/2010/main" val="3708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linds(horizontal)">
                                      <p:cBhvr>
                                        <p:cTn id="16" dur="500"/>
                                        <p:tgtEl>
                                          <p:spTgt spid="5">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blinds(horizontal)">
                                      <p:cBhvr>
                                        <p:cTn id="19" dur="500"/>
                                        <p:tgtEl>
                                          <p:spTgt spid="5">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blinds(horizontal)">
                                      <p:cBhvr>
                                        <p:cTn id="22" dur="500"/>
                                        <p:tgtEl>
                                          <p:spTgt spid="5">
                                            <p:txEl>
                                              <p:pRg st="7" end="7"/>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par>
                                <p:cTn id="32" presetID="3" presetClass="entr" presetSubtype="10" fill="hold" nodeType="withEffect">
                                  <p:stCondLst>
                                    <p:cond delay="0"/>
                                  </p:stCondLst>
                                  <p:iterate type="lt">
                                    <p:tmPct val="0"/>
                                  </p:iterate>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linds(horizontal)">
                                      <p:cBhvr>
                                        <p:cTn id="34" dur="500"/>
                                        <p:tgtEl>
                                          <p:spTgt spid="5">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nodeType="clickEffect">
                                  <p:stCondLst>
                                    <p:cond delay="0"/>
                                  </p:stCondLst>
                                  <p:iterate type="lt">
                                    <p:tmPct val="4000"/>
                                  </p:iterate>
                                  <p:childTnLst>
                                    <p:set>
                                      <p:cBhvr override="childStyle">
                                        <p:cTn id="38" dur="500" fill="hold"/>
                                        <p:tgtEl>
                                          <p:spTgt spid="5">
                                            <p:txEl>
                                              <p:pRg st="9" end="9"/>
                                            </p:txEl>
                                          </p:spTgt>
                                        </p:tgtEl>
                                        <p:attrNameLst>
                                          <p:attrName>style.color</p:attrName>
                                        </p:attrNameLst>
                                      </p:cBhvr>
                                      <p:to>
                                        <p:clrVal>
                                          <a:schemeClr val="accent2"/>
                                        </p:clrVal>
                                      </p:to>
                                    </p:set>
                                    <p:set>
                                      <p:cBhvr>
                                        <p:cTn id="39" dur="500" fill="hold"/>
                                        <p:tgtEl>
                                          <p:spTgt spid="5">
                                            <p:txEl>
                                              <p:pRg st="9" end="9"/>
                                            </p:txEl>
                                          </p:spTgt>
                                        </p:tgtEl>
                                        <p:attrNameLst>
                                          <p:attrName>fillcolor</p:attrName>
                                        </p:attrNameLst>
                                      </p:cBhvr>
                                      <p:to>
                                        <p:clrVal>
                                          <a:schemeClr val="accent2"/>
                                        </p:clrVal>
                                      </p:to>
                                    </p:set>
                                    <p:set>
                                      <p:cBhvr>
                                        <p:cTn id="40" dur="500" fill="hold"/>
                                        <p:tgtEl>
                                          <p:spTgt spid="5">
                                            <p:txEl>
                                              <p:pRg st="9" end="9"/>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A377-6E83-DE5D-5B58-646935CCCD26}"/>
              </a:ext>
            </a:extLst>
          </p:cNvPr>
          <p:cNvSpPr>
            <a:spLocks noGrp="1"/>
          </p:cNvSpPr>
          <p:nvPr>
            <p:ph type="title"/>
          </p:nvPr>
        </p:nvSpPr>
        <p:spPr/>
        <p:txBody>
          <a:bodyPr/>
          <a:lstStyle/>
          <a:p>
            <a:r>
              <a:rPr lang="en-CN" dirty="0"/>
              <a:t>ACDC:Automate Circu</a:t>
            </a:r>
            <a:r>
              <a:rPr lang="en-US" dirty="0" err="1"/>
              <a:t>i</a:t>
            </a:r>
            <a:r>
              <a:rPr lang="en-CN" dirty="0"/>
              <a:t>t DisCovery</a:t>
            </a:r>
          </a:p>
        </p:txBody>
      </p:sp>
      <p:sp>
        <p:nvSpPr>
          <p:cNvPr id="3" name="Date Placeholder 2">
            <a:extLst>
              <a:ext uri="{FF2B5EF4-FFF2-40B4-BE49-F238E27FC236}">
                <a16:creationId xmlns:a16="http://schemas.microsoft.com/office/drawing/2014/main" id="{AF643800-56D3-1876-6C00-8461E6E1B18A}"/>
              </a:ext>
            </a:extLst>
          </p:cNvPr>
          <p:cNvSpPr>
            <a:spLocks noGrp="1"/>
          </p:cNvSpPr>
          <p:nvPr>
            <p:ph type="dt" sz="half" idx="10"/>
          </p:nvPr>
        </p:nvSpPr>
        <p:spPr/>
        <p:txBody>
          <a:bodyPr/>
          <a:lstStyle/>
          <a:p>
            <a:fld id="{ADABAF1F-7FCF-E347-8375-A4B5D6928F77}" type="datetime1">
              <a:rPr lang="en-US" smtClean="0"/>
              <a:t>11/15/24</a:t>
            </a:fld>
            <a:endParaRPr lang="en-CN"/>
          </a:p>
        </p:txBody>
      </p:sp>
      <p:sp>
        <p:nvSpPr>
          <p:cNvPr id="4" name="Footer Placeholder 3">
            <a:extLst>
              <a:ext uri="{FF2B5EF4-FFF2-40B4-BE49-F238E27FC236}">
                <a16:creationId xmlns:a16="http://schemas.microsoft.com/office/drawing/2014/main" id="{2F59E2E5-A579-633C-3ABD-A762EB8DF0C7}"/>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A1DFB0E0-76DB-73C7-C439-E5ABBEDD4B1D}"/>
              </a:ext>
            </a:extLst>
          </p:cNvPr>
          <p:cNvSpPr>
            <a:spLocks noGrp="1"/>
          </p:cNvSpPr>
          <p:nvPr>
            <p:ph type="sldNum" sz="quarter" idx="12"/>
          </p:nvPr>
        </p:nvSpPr>
        <p:spPr/>
        <p:txBody>
          <a:bodyPr/>
          <a:lstStyle/>
          <a:p>
            <a:fld id="{3FDE72A6-3D0B-EA49-B477-CEE2EA9AC328}" type="slidenum">
              <a:rPr lang="en-CN" smtClean="0"/>
              <a:t>31</a:t>
            </a:fld>
            <a:endParaRPr lang="en-CN"/>
          </a:p>
        </p:txBody>
      </p:sp>
      <p:sp>
        <p:nvSpPr>
          <p:cNvPr id="6" name="TextBox 5">
            <a:extLst>
              <a:ext uri="{FF2B5EF4-FFF2-40B4-BE49-F238E27FC236}">
                <a16:creationId xmlns:a16="http://schemas.microsoft.com/office/drawing/2014/main" id="{3A9C8DFE-6823-21FD-D035-0E38A424F900}"/>
              </a:ext>
            </a:extLst>
          </p:cNvPr>
          <p:cNvSpPr txBox="1"/>
          <p:nvPr/>
        </p:nvSpPr>
        <p:spPr>
          <a:xfrm>
            <a:off x="0" y="1031358"/>
            <a:ext cx="2905026" cy="523220"/>
          </a:xfrm>
          <a:prstGeom prst="rect">
            <a:avLst/>
          </a:prstGeom>
          <a:noFill/>
        </p:spPr>
        <p:txBody>
          <a:bodyPr wrap="none" rtlCol="0">
            <a:spAutoFit/>
          </a:bodyPr>
          <a:lstStyle/>
          <a:p>
            <a:r>
              <a:rPr lang="en-CN" sz="2800" dirty="0"/>
              <a:t>How ACDC works</a:t>
            </a:r>
          </a:p>
        </p:txBody>
      </p:sp>
      <p:pic>
        <p:nvPicPr>
          <p:cNvPr id="7" name="Picture 6">
            <a:extLst>
              <a:ext uri="{FF2B5EF4-FFF2-40B4-BE49-F238E27FC236}">
                <a16:creationId xmlns:a16="http://schemas.microsoft.com/office/drawing/2014/main" id="{6D08F28A-031B-E232-7823-3449F5E4D23D}"/>
              </a:ext>
            </a:extLst>
          </p:cNvPr>
          <p:cNvPicPr>
            <a:picLocks noChangeAspect="1"/>
          </p:cNvPicPr>
          <p:nvPr/>
        </p:nvPicPr>
        <p:blipFill>
          <a:blip r:embed="rId2"/>
          <a:stretch>
            <a:fillRect/>
          </a:stretch>
        </p:blipFill>
        <p:spPr>
          <a:xfrm>
            <a:off x="76662" y="1554578"/>
            <a:ext cx="3016045" cy="2944800"/>
          </a:xfrm>
          <a:prstGeom prst="rect">
            <a:avLst/>
          </a:prstGeom>
        </p:spPr>
      </p:pic>
      <p:pic>
        <p:nvPicPr>
          <p:cNvPr id="8" name="Picture 7">
            <a:extLst>
              <a:ext uri="{FF2B5EF4-FFF2-40B4-BE49-F238E27FC236}">
                <a16:creationId xmlns:a16="http://schemas.microsoft.com/office/drawing/2014/main" id="{5220E04A-8BE7-DB86-8181-3BB9482BF85E}"/>
              </a:ext>
            </a:extLst>
          </p:cNvPr>
          <p:cNvPicPr>
            <a:picLocks noChangeAspect="1"/>
          </p:cNvPicPr>
          <p:nvPr/>
        </p:nvPicPr>
        <p:blipFill>
          <a:blip r:embed="rId3"/>
          <a:stretch>
            <a:fillRect/>
          </a:stretch>
        </p:blipFill>
        <p:spPr>
          <a:xfrm>
            <a:off x="4020925" y="1554578"/>
            <a:ext cx="2795064" cy="2944800"/>
          </a:xfrm>
          <a:prstGeom prst="rect">
            <a:avLst/>
          </a:prstGeom>
        </p:spPr>
      </p:pic>
      <p:pic>
        <p:nvPicPr>
          <p:cNvPr id="9" name="Picture 8">
            <a:extLst>
              <a:ext uri="{FF2B5EF4-FFF2-40B4-BE49-F238E27FC236}">
                <a16:creationId xmlns:a16="http://schemas.microsoft.com/office/drawing/2014/main" id="{C1658777-1790-0665-06CE-48500B424219}"/>
              </a:ext>
            </a:extLst>
          </p:cNvPr>
          <p:cNvPicPr>
            <a:picLocks noChangeAspect="1"/>
          </p:cNvPicPr>
          <p:nvPr/>
        </p:nvPicPr>
        <p:blipFill>
          <a:blip r:embed="rId4"/>
          <a:stretch>
            <a:fillRect/>
          </a:stretch>
        </p:blipFill>
        <p:spPr>
          <a:xfrm>
            <a:off x="7931888" y="1545889"/>
            <a:ext cx="2658140" cy="2953489"/>
          </a:xfrm>
          <a:prstGeom prst="rect">
            <a:avLst/>
          </a:prstGeom>
        </p:spPr>
      </p:pic>
      <p:sp>
        <p:nvSpPr>
          <p:cNvPr id="10" name="Right Arrow 9">
            <a:extLst>
              <a:ext uri="{FF2B5EF4-FFF2-40B4-BE49-F238E27FC236}">
                <a16:creationId xmlns:a16="http://schemas.microsoft.com/office/drawing/2014/main" id="{AB4D007C-6B59-530D-3CDF-FA42B4A357FF}"/>
              </a:ext>
            </a:extLst>
          </p:cNvPr>
          <p:cNvSpPr/>
          <p:nvPr/>
        </p:nvSpPr>
        <p:spPr>
          <a:xfrm>
            <a:off x="3075032" y="2949698"/>
            <a:ext cx="945893" cy="1458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Right Arrow 10">
            <a:extLst>
              <a:ext uri="{FF2B5EF4-FFF2-40B4-BE49-F238E27FC236}">
                <a16:creationId xmlns:a16="http://schemas.microsoft.com/office/drawing/2014/main" id="{F179B153-037F-6F1B-A15D-43EAAAD99AB0}"/>
              </a:ext>
            </a:extLst>
          </p:cNvPr>
          <p:cNvSpPr/>
          <p:nvPr/>
        </p:nvSpPr>
        <p:spPr>
          <a:xfrm>
            <a:off x="6900992" y="2949697"/>
            <a:ext cx="945893" cy="1458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BE27FEE-AC40-7E57-1DC5-928239B35918}"/>
                  </a:ext>
                </a:extLst>
              </p:cNvPr>
              <p:cNvSpPr txBox="1"/>
              <p:nvPr/>
            </p:nvSpPr>
            <p:spPr>
              <a:xfrm>
                <a:off x="4038600" y="4503508"/>
                <a:ext cx="3446649" cy="1202380"/>
              </a:xfrm>
              <a:prstGeom prst="rect">
                <a:avLst/>
              </a:prstGeom>
              <a:noFill/>
            </p:spPr>
            <p:txBody>
              <a:bodyPr wrap="none" rtlCol="0">
                <a:spAutoFit/>
              </a:bodyPr>
              <a:lstStyle/>
              <a:p>
                <a:r>
                  <a:rPr lang="en-CN" dirty="0"/>
                  <a:t>Dataset:</a:t>
                </a:r>
              </a:p>
              <a:p>
                <a:pPr marL="285750" indent="-285750">
                  <a:buFont typeface="Arial" panose="020B0604020202020204" pitchFamily="34" charset="0"/>
                  <a:buChar char="•"/>
                </a:pPr>
                <a14:m>
                  <m:oMath xmlns:m="http://schemas.openxmlformats.org/officeDocument/2006/math">
                    <m:sSubSup>
                      <m:sSubSupPr>
                        <m:ctrlPr>
                          <a:rPr lang="en-US" b="0" i="1" smtClean="0">
                            <a:latin typeface="Cambria Math" panose="02040503050406030204" pitchFamily="18" charset="0"/>
                          </a:rPr>
                        </m:ctrlPr>
                      </m:sSubSupPr>
                      <m:e>
                        <m:sSub>
                          <m:sSubPr>
                            <m:ctrlPr>
                              <a:rPr lang="en-CN"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e>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sSubSup>
                    <m:r>
                      <a:rPr lang="en-US" b="0" i="1" smtClean="0">
                        <a:latin typeface="Cambria Math" panose="02040503050406030204" pitchFamily="18" charset="0"/>
                      </a:rPr>
                      <m:t> </m:t>
                    </m:r>
                  </m:oMath>
                </a14:m>
                <a:r>
                  <a:rPr lang="en-US" b="0" dirty="0"/>
                  <a:t>: task-related data</a:t>
                </a:r>
              </a:p>
              <a:p>
                <a:pPr marL="285750" indent="-285750">
                  <a:buFont typeface="Arial" panose="020B0604020202020204" pitchFamily="34" charset="0"/>
                  <a:buChar char="•"/>
                </a:pPr>
                <a14:m>
                  <m:oMath xmlns:m="http://schemas.openxmlformats.org/officeDocument/2006/math">
                    <m:sSubSup>
                      <m:sSubSupPr>
                        <m:ctrlPr>
                          <a:rPr lang="en-US" b="0" i="1" smtClean="0">
                            <a:latin typeface="Cambria Math" panose="02040503050406030204" pitchFamily="18" charset="0"/>
                          </a:rPr>
                        </m:ctrlPr>
                      </m:sSubSupPr>
                      <m:e>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e>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sSubSup>
                  </m:oMath>
                </a14:m>
                <a:r>
                  <a:rPr lang="en-CN" dirty="0"/>
                  <a:t> : coruppted activatioin</a:t>
                </a:r>
              </a:p>
              <a:p>
                <a:pPr marL="285750" indent="-285750">
                  <a:buFont typeface="Arial" panose="020B0604020202020204" pitchFamily="34" charset="0"/>
                  <a:buChar char="•"/>
                </a:pPr>
                <a:endParaRPr lang="en-CN" dirty="0"/>
              </a:p>
            </p:txBody>
          </p:sp>
        </mc:Choice>
        <mc:Fallback xmlns="">
          <p:sp>
            <p:nvSpPr>
              <p:cNvPr id="12" name="TextBox 11">
                <a:extLst>
                  <a:ext uri="{FF2B5EF4-FFF2-40B4-BE49-F238E27FC236}">
                    <a16:creationId xmlns:a16="http://schemas.microsoft.com/office/drawing/2014/main" id="{2BE27FEE-AC40-7E57-1DC5-928239B35918}"/>
                  </a:ext>
                </a:extLst>
              </p:cNvPr>
              <p:cNvSpPr txBox="1">
                <a:spLocks noRot="1" noChangeAspect="1" noMove="1" noResize="1" noEditPoints="1" noAdjustHandles="1" noChangeArrowheads="1" noChangeShapeType="1" noTextEdit="1"/>
              </p:cNvSpPr>
              <p:nvPr/>
            </p:nvSpPr>
            <p:spPr>
              <a:xfrm>
                <a:off x="4038600" y="4503508"/>
                <a:ext cx="3446649" cy="1202380"/>
              </a:xfrm>
              <a:prstGeom prst="rect">
                <a:avLst/>
              </a:prstGeom>
              <a:blipFill>
                <a:blip r:embed="rId5"/>
                <a:stretch>
                  <a:fillRect l="-1838" t="-2083" r="-368"/>
                </a:stretch>
              </a:blipFill>
            </p:spPr>
            <p:txBody>
              <a:bodyPr/>
              <a:lstStyle/>
              <a:p>
                <a:r>
                  <a:rPr lang="en-CN">
                    <a:noFill/>
                  </a:rPr>
                  <a:t> </a:t>
                </a:r>
              </a:p>
            </p:txBody>
          </p:sp>
        </mc:Fallback>
      </mc:AlternateContent>
    </p:spTree>
    <p:extLst>
      <p:ext uri="{BB962C8B-B14F-4D97-AF65-F5344CB8AC3E}">
        <p14:creationId xmlns:p14="http://schemas.microsoft.com/office/powerpoint/2010/main" val="23520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3E4D-ADE1-FB23-D0E9-0CB5056DC4DE}"/>
              </a:ext>
            </a:extLst>
          </p:cNvPr>
          <p:cNvSpPr>
            <a:spLocks noGrp="1"/>
          </p:cNvSpPr>
          <p:nvPr>
            <p:ph type="title"/>
          </p:nvPr>
        </p:nvSpPr>
        <p:spPr/>
        <p:txBody>
          <a:bodyPr/>
          <a:lstStyle/>
          <a:p>
            <a:r>
              <a:rPr lang="en-CN" dirty="0"/>
              <a:t>ACDC:Automate Circu</a:t>
            </a:r>
            <a:r>
              <a:rPr lang="en-US" dirty="0" err="1"/>
              <a:t>i</a:t>
            </a:r>
            <a:r>
              <a:rPr lang="en-CN" dirty="0"/>
              <a:t>t DisCovery</a:t>
            </a:r>
          </a:p>
        </p:txBody>
      </p:sp>
      <p:sp>
        <p:nvSpPr>
          <p:cNvPr id="3" name="Date Placeholder 2">
            <a:extLst>
              <a:ext uri="{FF2B5EF4-FFF2-40B4-BE49-F238E27FC236}">
                <a16:creationId xmlns:a16="http://schemas.microsoft.com/office/drawing/2014/main" id="{FFC6EDFB-226E-F0AC-6533-5CE995A8480C}"/>
              </a:ext>
            </a:extLst>
          </p:cNvPr>
          <p:cNvSpPr>
            <a:spLocks noGrp="1"/>
          </p:cNvSpPr>
          <p:nvPr>
            <p:ph type="dt" sz="half" idx="10"/>
          </p:nvPr>
        </p:nvSpPr>
        <p:spPr/>
        <p:txBody>
          <a:bodyPr/>
          <a:lstStyle/>
          <a:p>
            <a:fld id="{A2BCD3A9-2357-0940-8D3E-72C9F2B4F127}" type="datetime1">
              <a:rPr lang="en-US" smtClean="0"/>
              <a:t>11/15/24</a:t>
            </a:fld>
            <a:endParaRPr lang="en-CN"/>
          </a:p>
        </p:txBody>
      </p:sp>
      <p:sp>
        <p:nvSpPr>
          <p:cNvPr id="4" name="Footer Placeholder 3">
            <a:extLst>
              <a:ext uri="{FF2B5EF4-FFF2-40B4-BE49-F238E27FC236}">
                <a16:creationId xmlns:a16="http://schemas.microsoft.com/office/drawing/2014/main" id="{E64F190C-36D1-6003-9DC8-780C0C8EA0B2}"/>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98421C4F-5637-72E6-290F-92F319A5B07B}"/>
              </a:ext>
            </a:extLst>
          </p:cNvPr>
          <p:cNvSpPr>
            <a:spLocks noGrp="1"/>
          </p:cNvSpPr>
          <p:nvPr>
            <p:ph type="sldNum" sz="quarter" idx="12"/>
          </p:nvPr>
        </p:nvSpPr>
        <p:spPr/>
        <p:txBody>
          <a:bodyPr/>
          <a:lstStyle/>
          <a:p>
            <a:fld id="{3FDE72A6-3D0B-EA49-B477-CEE2EA9AC328}" type="slidenum">
              <a:rPr lang="en-CN" smtClean="0"/>
              <a:t>32</a:t>
            </a:fld>
            <a:endParaRPr lang="en-CN"/>
          </a:p>
        </p:txBody>
      </p:sp>
      <p:sp>
        <p:nvSpPr>
          <p:cNvPr id="7" name="TextBox 6">
            <a:extLst>
              <a:ext uri="{FF2B5EF4-FFF2-40B4-BE49-F238E27FC236}">
                <a16:creationId xmlns:a16="http://schemas.microsoft.com/office/drawing/2014/main" id="{6374144A-EADB-597C-036C-436421B180B9}"/>
              </a:ext>
            </a:extLst>
          </p:cNvPr>
          <p:cNvSpPr txBox="1"/>
          <p:nvPr/>
        </p:nvSpPr>
        <p:spPr>
          <a:xfrm>
            <a:off x="179109" y="1168924"/>
            <a:ext cx="1818318" cy="369332"/>
          </a:xfrm>
          <a:prstGeom prst="rect">
            <a:avLst/>
          </a:prstGeom>
          <a:noFill/>
        </p:spPr>
        <p:txBody>
          <a:bodyPr wrap="none" rtlCol="0">
            <a:spAutoFit/>
          </a:bodyPr>
          <a:lstStyle/>
          <a:p>
            <a:r>
              <a:rPr lang="en-CN" dirty="0"/>
              <a:t>Formalize ACDC</a:t>
            </a:r>
          </a:p>
        </p:txBody>
      </p:sp>
      <p:pic>
        <p:nvPicPr>
          <p:cNvPr id="8" name="Picture 7">
            <a:extLst>
              <a:ext uri="{FF2B5EF4-FFF2-40B4-BE49-F238E27FC236}">
                <a16:creationId xmlns:a16="http://schemas.microsoft.com/office/drawing/2014/main" id="{D814C834-9BF6-931F-FFAA-309912D06108}"/>
              </a:ext>
            </a:extLst>
          </p:cNvPr>
          <p:cNvPicPr>
            <a:picLocks noChangeAspect="1"/>
          </p:cNvPicPr>
          <p:nvPr/>
        </p:nvPicPr>
        <p:blipFill>
          <a:blip r:embed="rId2"/>
          <a:stretch>
            <a:fillRect/>
          </a:stretch>
        </p:blipFill>
        <p:spPr>
          <a:xfrm>
            <a:off x="0" y="1598727"/>
            <a:ext cx="8248454" cy="3660546"/>
          </a:xfrm>
          <a:prstGeom prst="rect">
            <a:avLst/>
          </a:prstGeom>
        </p:spPr>
      </p:pic>
      <p:pic>
        <p:nvPicPr>
          <p:cNvPr id="9" name="Picture 8">
            <a:extLst>
              <a:ext uri="{FF2B5EF4-FFF2-40B4-BE49-F238E27FC236}">
                <a16:creationId xmlns:a16="http://schemas.microsoft.com/office/drawing/2014/main" id="{F643C93F-6276-B3F7-901B-C5E73EB64B49}"/>
              </a:ext>
            </a:extLst>
          </p:cNvPr>
          <p:cNvPicPr>
            <a:picLocks noChangeAspect="1"/>
          </p:cNvPicPr>
          <p:nvPr/>
        </p:nvPicPr>
        <p:blipFill>
          <a:blip r:embed="rId3"/>
          <a:stretch>
            <a:fillRect/>
          </a:stretch>
        </p:blipFill>
        <p:spPr>
          <a:xfrm>
            <a:off x="8248454" y="1243493"/>
            <a:ext cx="3016045" cy="2944800"/>
          </a:xfrm>
          <a:prstGeom prst="rect">
            <a:avLst/>
          </a:prstGeom>
        </p:spPr>
      </p:pic>
      <p:cxnSp>
        <p:nvCxnSpPr>
          <p:cNvPr id="11" name="Straight Arrow Connector 10">
            <a:extLst>
              <a:ext uri="{FF2B5EF4-FFF2-40B4-BE49-F238E27FC236}">
                <a16:creationId xmlns:a16="http://schemas.microsoft.com/office/drawing/2014/main" id="{50D4F90F-D020-7599-122E-FE8786F02CE2}"/>
              </a:ext>
            </a:extLst>
          </p:cNvPr>
          <p:cNvCxnSpPr>
            <a:cxnSpLocks/>
          </p:cNvCxnSpPr>
          <p:nvPr/>
        </p:nvCxnSpPr>
        <p:spPr>
          <a:xfrm flipH="1" flipV="1">
            <a:off x="9068319" y="2988511"/>
            <a:ext cx="584462" cy="374715"/>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72BC590-606C-441D-6C72-B4473FC026E5}"/>
              </a:ext>
            </a:extLst>
          </p:cNvPr>
          <p:cNvCxnSpPr>
            <a:cxnSpLocks/>
          </p:cNvCxnSpPr>
          <p:nvPr/>
        </p:nvCxnSpPr>
        <p:spPr>
          <a:xfrm flipV="1">
            <a:off x="9813036" y="2763028"/>
            <a:ext cx="0" cy="500791"/>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F0F79CC-6E51-8054-BAAD-7F4F277C8B3D}"/>
              </a:ext>
            </a:extLst>
          </p:cNvPr>
          <p:cNvCxnSpPr>
            <a:cxnSpLocks/>
          </p:cNvCxnSpPr>
          <p:nvPr/>
        </p:nvCxnSpPr>
        <p:spPr>
          <a:xfrm flipV="1">
            <a:off x="9973292" y="2988511"/>
            <a:ext cx="575302" cy="374715"/>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A7C9233-DC71-66E5-DE42-DEE6C5AC4B60}"/>
              </a:ext>
            </a:extLst>
          </p:cNvPr>
          <p:cNvCxnSpPr>
            <a:cxnSpLocks/>
          </p:cNvCxnSpPr>
          <p:nvPr/>
        </p:nvCxnSpPr>
        <p:spPr>
          <a:xfrm flipH="1" flipV="1">
            <a:off x="9907572" y="1917531"/>
            <a:ext cx="650183" cy="814098"/>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987B24A3-807E-04CF-FAAB-0CE199316956}"/>
              </a:ext>
            </a:extLst>
          </p:cNvPr>
          <p:cNvCxnSpPr>
            <a:cxnSpLocks/>
          </p:cNvCxnSpPr>
          <p:nvPr/>
        </p:nvCxnSpPr>
        <p:spPr>
          <a:xfrm flipV="1">
            <a:off x="9068319" y="1838227"/>
            <a:ext cx="688157" cy="924801"/>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A58490AC-E421-1CC6-38E0-36245080E299}"/>
              </a:ext>
            </a:extLst>
          </p:cNvPr>
          <p:cNvCxnSpPr>
            <a:cxnSpLocks/>
          </p:cNvCxnSpPr>
          <p:nvPr/>
        </p:nvCxnSpPr>
        <p:spPr>
          <a:xfrm flipH="1" flipV="1">
            <a:off x="9803744" y="1892375"/>
            <a:ext cx="9292" cy="531277"/>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BA03749E-76E2-5F20-A6EF-740352F56BBA}"/>
              </a:ext>
            </a:extLst>
          </p:cNvPr>
          <p:cNvCxnSpPr>
            <a:cxnSpLocks/>
          </p:cNvCxnSpPr>
          <p:nvPr/>
        </p:nvCxnSpPr>
        <p:spPr>
          <a:xfrm flipV="1">
            <a:off x="9106292" y="2648932"/>
            <a:ext cx="610152" cy="207390"/>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1CA644B6-55ED-BEDE-789D-BAEE0AA02EDD}"/>
              </a:ext>
            </a:extLst>
          </p:cNvPr>
          <p:cNvCxnSpPr>
            <a:cxnSpLocks/>
          </p:cNvCxnSpPr>
          <p:nvPr/>
        </p:nvCxnSpPr>
        <p:spPr>
          <a:xfrm flipH="1" flipV="1">
            <a:off x="9916731" y="2648932"/>
            <a:ext cx="593888" cy="207390"/>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pic>
        <p:nvPicPr>
          <p:cNvPr id="37" name="Graphic 36" descr="Close with solid fill">
            <a:extLst>
              <a:ext uri="{FF2B5EF4-FFF2-40B4-BE49-F238E27FC236}">
                <a16:creationId xmlns:a16="http://schemas.microsoft.com/office/drawing/2014/main" id="{877CEFF4-7779-F450-0324-013AD84D85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68172">
            <a:off x="9197617" y="2980155"/>
            <a:ext cx="391426" cy="391426"/>
          </a:xfrm>
          <a:prstGeom prst="rect">
            <a:avLst/>
          </a:prstGeom>
        </p:spPr>
      </p:pic>
    </p:spTree>
    <p:extLst>
      <p:ext uri="{BB962C8B-B14F-4D97-AF65-F5344CB8AC3E}">
        <p14:creationId xmlns:p14="http://schemas.microsoft.com/office/powerpoint/2010/main" val="7794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dissolve">
                                      <p:cBhvr>
                                        <p:cTn id="23" dur="500"/>
                                        <p:tgtEl>
                                          <p:spTgt spid="33"/>
                                        </p:tgtEl>
                                      </p:cBhvr>
                                    </p:animEffect>
                                  </p:childTnLst>
                                </p:cTn>
                              </p:par>
                              <p:par>
                                <p:cTn id="24" presetID="9"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par>
                                <p:cTn id="27" presetID="9"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par>
                                <p:cTn id="30" presetID="9"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par>
                                <p:cTn id="33" presetID="5" presetClass="entr" presetSubtype="1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heckerboard(across)">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dissolv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CCB11-E63A-48B9-DF6A-03C4E69B1666}"/>
              </a:ext>
            </a:extLst>
          </p:cNvPr>
          <p:cNvSpPr>
            <a:spLocks noGrp="1"/>
          </p:cNvSpPr>
          <p:nvPr>
            <p:ph type="title"/>
          </p:nvPr>
        </p:nvSpPr>
        <p:spPr/>
        <p:txBody>
          <a:bodyPr>
            <a:noAutofit/>
          </a:bodyPr>
          <a:lstStyle/>
          <a:p>
            <a:r>
              <a:rPr lang="en-US" sz="3600" i="1" dirty="0">
                <a:solidFill>
                  <a:srgbClr val="FFC000"/>
                </a:solidFill>
              </a:rPr>
              <a:t>Subnetwork Probing </a:t>
            </a:r>
            <a:r>
              <a:rPr lang="en-US" sz="3600" i="1" dirty="0"/>
              <a:t>&amp; </a:t>
            </a:r>
            <a:r>
              <a:rPr lang="en-US" sz="3600" i="1" dirty="0">
                <a:solidFill>
                  <a:srgbClr val="7030A0"/>
                </a:solidFill>
              </a:rPr>
              <a:t>Head Importance Score for Pruning</a:t>
            </a:r>
            <a:endParaRPr lang="en-CN" sz="3600" dirty="0">
              <a:solidFill>
                <a:srgbClr val="7030A0"/>
              </a:solidFill>
            </a:endParaRPr>
          </a:p>
        </p:txBody>
      </p:sp>
      <p:sp>
        <p:nvSpPr>
          <p:cNvPr id="3" name="Date Placeholder 2">
            <a:extLst>
              <a:ext uri="{FF2B5EF4-FFF2-40B4-BE49-F238E27FC236}">
                <a16:creationId xmlns:a16="http://schemas.microsoft.com/office/drawing/2014/main" id="{6884E21C-9FDD-7238-F99D-8A2A97096301}"/>
              </a:ext>
            </a:extLst>
          </p:cNvPr>
          <p:cNvSpPr>
            <a:spLocks noGrp="1"/>
          </p:cNvSpPr>
          <p:nvPr>
            <p:ph type="dt" sz="half" idx="10"/>
          </p:nvPr>
        </p:nvSpPr>
        <p:spPr/>
        <p:txBody>
          <a:bodyPr/>
          <a:lstStyle/>
          <a:p>
            <a:fld id="{83AA7E1D-9BD8-504B-8999-90E9C5366326}" type="datetime1">
              <a:rPr lang="en-US" smtClean="0"/>
              <a:t>11/15/24</a:t>
            </a:fld>
            <a:endParaRPr lang="en-CN"/>
          </a:p>
        </p:txBody>
      </p:sp>
      <p:sp>
        <p:nvSpPr>
          <p:cNvPr id="4" name="Footer Placeholder 3">
            <a:extLst>
              <a:ext uri="{FF2B5EF4-FFF2-40B4-BE49-F238E27FC236}">
                <a16:creationId xmlns:a16="http://schemas.microsoft.com/office/drawing/2014/main" id="{455C8F48-D159-3FD0-CB52-13EBC87D7EA1}"/>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D7F566FD-AAF4-82BD-990D-0DB27D73AFDE}"/>
              </a:ext>
            </a:extLst>
          </p:cNvPr>
          <p:cNvSpPr>
            <a:spLocks noGrp="1"/>
          </p:cNvSpPr>
          <p:nvPr>
            <p:ph type="sldNum" sz="quarter" idx="12"/>
          </p:nvPr>
        </p:nvSpPr>
        <p:spPr/>
        <p:txBody>
          <a:bodyPr/>
          <a:lstStyle/>
          <a:p>
            <a:fld id="{3FDE72A6-3D0B-EA49-B477-CEE2EA9AC328}" type="slidenum">
              <a:rPr lang="en-CN" smtClean="0"/>
              <a:t>33</a:t>
            </a:fld>
            <a:endParaRPr lang="en-CN"/>
          </a:p>
        </p:txBody>
      </p:sp>
      <p:sp>
        <p:nvSpPr>
          <p:cNvPr id="6" name="TextBox 5">
            <a:extLst>
              <a:ext uri="{FF2B5EF4-FFF2-40B4-BE49-F238E27FC236}">
                <a16:creationId xmlns:a16="http://schemas.microsoft.com/office/drawing/2014/main" id="{4FEC27F1-19C3-D385-C918-BFD71504C5E2}"/>
              </a:ext>
            </a:extLst>
          </p:cNvPr>
          <p:cNvSpPr txBox="1"/>
          <p:nvPr/>
        </p:nvSpPr>
        <p:spPr>
          <a:xfrm>
            <a:off x="0" y="2375200"/>
            <a:ext cx="9016956" cy="954107"/>
          </a:xfrm>
          <a:prstGeom prst="rect">
            <a:avLst/>
          </a:prstGeom>
          <a:noFill/>
        </p:spPr>
        <p:txBody>
          <a:bodyPr wrap="none" rtlCol="0">
            <a:spAutoFit/>
          </a:bodyPr>
          <a:lstStyle/>
          <a:p>
            <a:r>
              <a:rPr lang="en-US" sz="2800" dirty="0">
                <a:solidFill>
                  <a:srgbClr val="FFC000"/>
                </a:solidFill>
              </a:rPr>
              <a:t>A</a:t>
            </a:r>
            <a:r>
              <a:rPr lang="en-CN" sz="2800" dirty="0">
                <a:solidFill>
                  <a:srgbClr val="FFC000"/>
                </a:solidFill>
              </a:rPr>
              <a:t>ccuracy &amp; Sparsity (tradeoff  </a:t>
            </a:r>
            <a:r>
              <a:rPr lang="en-CN" sz="2800" dirty="0">
                <a:solidFill>
                  <a:srgbClr val="FFC000"/>
                </a:solidFill>
                <a:sym typeface="Wingdings" pitchFamily="2" charset="2"/>
              </a:rPr>
              <a:t> Lamda Hyperparameter</a:t>
            </a:r>
            <a:r>
              <a:rPr lang="en-CN" sz="2800" dirty="0">
                <a:solidFill>
                  <a:srgbClr val="FFC000"/>
                </a:solidFill>
              </a:rPr>
              <a:t>)</a:t>
            </a:r>
          </a:p>
          <a:p>
            <a:pPr marL="285750" indent="-285750">
              <a:buFont typeface="Arial" panose="020B0604020202020204" pitchFamily="34" charset="0"/>
              <a:buChar char="•"/>
            </a:pPr>
            <a:r>
              <a:rPr lang="en-US" sz="2800" dirty="0">
                <a:solidFill>
                  <a:srgbClr val="FFC000"/>
                </a:solidFill>
              </a:rPr>
              <a:t>R</a:t>
            </a:r>
            <a:r>
              <a:rPr lang="en-CN" sz="2800" dirty="0">
                <a:solidFill>
                  <a:srgbClr val="FFC000"/>
                </a:solidFill>
              </a:rPr>
              <a:t>etain enough information (linear probe still works)</a:t>
            </a:r>
          </a:p>
        </p:txBody>
      </p:sp>
      <p:sp>
        <p:nvSpPr>
          <p:cNvPr id="7" name="TextBox 6">
            <a:extLst>
              <a:ext uri="{FF2B5EF4-FFF2-40B4-BE49-F238E27FC236}">
                <a16:creationId xmlns:a16="http://schemas.microsoft.com/office/drawing/2014/main" id="{8DA7D48B-0002-AA31-420D-514C65CBEC19}"/>
              </a:ext>
            </a:extLst>
          </p:cNvPr>
          <p:cNvSpPr txBox="1"/>
          <p:nvPr/>
        </p:nvSpPr>
        <p:spPr>
          <a:xfrm>
            <a:off x="0" y="992413"/>
            <a:ext cx="10008381"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solidFill>
                  <a:srgbClr val="FFC000"/>
                </a:solidFill>
              </a:rPr>
              <a:t>L</a:t>
            </a:r>
            <a:r>
              <a:rPr lang="en-CN" sz="2800" dirty="0">
                <a:solidFill>
                  <a:srgbClr val="FFC000"/>
                </a:solidFill>
              </a:rPr>
              <a:t>earn a mask over internal components(MLP, attention heads)</a:t>
            </a:r>
          </a:p>
          <a:p>
            <a:pPr marL="285750" indent="-285750">
              <a:buFont typeface="Arial" panose="020B0604020202020204" pitchFamily="34" charset="0"/>
              <a:buChar char="•"/>
            </a:pPr>
            <a:r>
              <a:rPr lang="en-US" sz="2800" dirty="0">
                <a:solidFill>
                  <a:srgbClr val="FFC000"/>
                </a:solidFill>
              </a:rPr>
              <a:t>R</a:t>
            </a:r>
            <a:r>
              <a:rPr lang="en-CN" sz="2800" dirty="0">
                <a:solidFill>
                  <a:srgbClr val="FFC000"/>
                </a:solidFill>
              </a:rPr>
              <a:t>ound to 0 or 1</a:t>
            </a:r>
          </a:p>
          <a:p>
            <a:pPr marL="285750" indent="-285750">
              <a:buFont typeface="Arial" panose="020B0604020202020204" pitchFamily="34" charset="0"/>
              <a:buChar char="•"/>
            </a:pPr>
            <a:r>
              <a:rPr lang="en-CN" sz="2800" dirty="0">
                <a:solidFill>
                  <a:srgbClr val="FFC000"/>
                </a:solidFill>
              </a:rPr>
              <a:t>Masked components corespond to subnetwork.  </a:t>
            </a:r>
          </a:p>
        </p:txBody>
      </p:sp>
      <p:sp>
        <p:nvSpPr>
          <p:cNvPr id="9" name="TextBox 8">
            <a:extLst>
              <a:ext uri="{FF2B5EF4-FFF2-40B4-BE49-F238E27FC236}">
                <a16:creationId xmlns:a16="http://schemas.microsoft.com/office/drawing/2014/main" id="{E8234CFC-67F3-D349-D08C-C2BD292001E6}"/>
              </a:ext>
            </a:extLst>
          </p:cNvPr>
          <p:cNvSpPr txBox="1"/>
          <p:nvPr/>
        </p:nvSpPr>
        <p:spPr>
          <a:xfrm>
            <a:off x="0" y="3931160"/>
            <a:ext cx="9228808" cy="1815882"/>
          </a:xfrm>
          <a:prstGeom prst="rect">
            <a:avLst/>
          </a:prstGeom>
          <a:noFill/>
        </p:spPr>
        <p:txBody>
          <a:bodyPr wrap="none" rtlCol="0">
            <a:spAutoFit/>
          </a:bodyPr>
          <a:lstStyle/>
          <a:p>
            <a:pPr marL="285750" indent="-285750">
              <a:buFont typeface="Arial" panose="020B0604020202020204" pitchFamily="34" charset="0"/>
              <a:buChar char="•"/>
            </a:pPr>
            <a:r>
              <a:rPr lang="en-US" sz="2800" i="1" dirty="0">
                <a:solidFill>
                  <a:srgbClr val="7030A0"/>
                </a:solidFill>
                <a:effectLst/>
                <a:latin typeface="Helvetica" pitchFamily="2" charset="0"/>
              </a:rPr>
              <a:t>ranks the</a:t>
            </a:r>
            <a:r>
              <a:rPr lang="en-US" sz="2800" dirty="0">
                <a:solidFill>
                  <a:srgbClr val="7030A0"/>
                </a:solidFill>
                <a:latin typeface="Helvetica" pitchFamily="2" charset="0"/>
              </a:rPr>
              <a:t> </a:t>
            </a:r>
            <a:r>
              <a:rPr lang="en-US" sz="2800" i="1" dirty="0">
                <a:solidFill>
                  <a:srgbClr val="7030A0"/>
                </a:solidFill>
                <a:effectLst/>
                <a:latin typeface="Helvetica" pitchFamily="2" charset="0"/>
              </a:rPr>
              <a:t>heads by importance scores</a:t>
            </a:r>
            <a:endParaRPr lang="en-US" sz="2800" dirty="0">
              <a:solidFill>
                <a:srgbClr val="7030A0"/>
              </a:solidFill>
              <a:latin typeface="Helvetica" pitchFamily="2" charset="0"/>
            </a:endParaRPr>
          </a:p>
          <a:p>
            <a:pPr marL="285750" indent="-285750">
              <a:buFont typeface="Arial" panose="020B0604020202020204" pitchFamily="34" charset="0"/>
              <a:buChar char="•"/>
            </a:pPr>
            <a:r>
              <a:rPr lang="en-US" sz="2800" i="1" dirty="0">
                <a:solidFill>
                  <a:srgbClr val="7030A0"/>
                </a:solidFill>
                <a:effectLst/>
                <a:latin typeface="Helvetica" pitchFamily="2" charset="0"/>
              </a:rPr>
              <a:t>prunes all the heads except those with the top k</a:t>
            </a:r>
            <a:r>
              <a:rPr lang="en-US" sz="2800" dirty="0">
                <a:solidFill>
                  <a:srgbClr val="7030A0"/>
                </a:solidFill>
                <a:latin typeface="Helvetica" pitchFamily="2" charset="0"/>
              </a:rPr>
              <a:t> </a:t>
            </a:r>
            <a:r>
              <a:rPr lang="en-US" sz="2800" i="1" dirty="0">
                <a:solidFill>
                  <a:srgbClr val="7030A0"/>
                </a:solidFill>
                <a:effectLst/>
                <a:latin typeface="Helvetica" pitchFamily="2" charset="0"/>
              </a:rPr>
              <a:t>scores</a:t>
            </a:r>
          </a:p>
          <a:p>
            <a:r>
              <a:rPr lang="en-US" sz="2800" i="1" dirty="0">
                <a:solidFill>
                  <a:srgbClr val="7030A0"/>
                </a:solidFill>
                <a:latin typeface="Helvetica" pitchFamily="2" charset="0"/>
              </a:rPr>
              <a:t>   </a:t>
            </a:r>
            <a:r>
              <a:rPr lang="en-US" sz="2800" i="1" dirty="0">
                <a:solidFill>
                  <a:srgbClr val="7030A0"/>
                </a:solidFill>
                <a:effectLst/>
                <a:latin typeface="Helvetica" pitchFamily="2" charset="0"/>
              </a:rPr>
              <a:t>(keep only k heads)</a:t>
            </a:r>
            <a:endParaRPr lang="en-US" sz="2800" dirty="0">
              <a:solidFill>
                <a:srgbClr val="7030A0"/>
              </a:solidFill>
              <a:effectLst/>
              <a:latin typeface="Helvetica" pitchFamily="2" charset="0"/>
            </a:endParaRPr>
          </a:p>
          <a:p>
            <a:endParaRPr lang="en-CN" sz="2800" dirty="0">
              <a:solidFill>
                <a:srgbClr val="7030A0"/>
              </a:solidFill>
            </a:endParaRPr>
          </a:p>
        </p:txBody>
      </p:sp>
    </p:spTree>
    <p:extLst>
      <p:ext uri="{BB962C8B-B14F-4D97-AF65-F5344CB8AC3E}">
        <p14:creationId xmlns:p14="http://schemas.microsoft.com/office/powerpoint/2010/main" val="2976352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4D543-671F-217C-C5B3-2A5512787ACB}"/>
              </a:ext>
            </a:extLst>
          </p:cNvPr>
          <p:cNvSpPr>
            <a:spLocks noGrp="1"/>
          </p:cNvSpPr>
          <p:nvPr>
            <p:ph type="dt" sz="half" idx="10"/>
          </p:nvPr>
        </p:nvSpPr>
        <p:spPr/>
        <p:txBody>
          <a:bodyPr/>
          <a:lstStyle/>
          <a:p>
            <a:fld id="{0762816F-C090-A244-A670-59E0D1E19E60}" type="datetime1">
              <a:rPr lang="en-US" smtClean="0"/>
              <a:t>11/15/24</a:t>
            </a:fld>
            <a:endParaRPr lang="en-CN"/>
          </a:p>
        </p:txBody>
      </p:sp>
      <p:sp>
        <p:nvSpPr>
          <p:cNvPr id="3" name="Footer Placeholder 2">
            <a:extLst>
              <a:ext uri="{FF2B5EF4-FFF2-40B4-BE49-F238E27FC236}">
                <a16:creationId xmlns:a16="http://schemas.microsoft.com/office/drawing/2014/main" id="{B6826585-3A8E-C4BE-1ABF-0E4AF2674293}"/>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7BEBB9CE-59CE-8565-6DCD-33042AEFE039}"/>
              </a:ext>
            </a:extLst>
          </p:cNvPr>
          <p:cNvSpPr>
            <a:spLocks noGrp="1"/>
          </p:cNvSpPr>
          <p:nvPr>
            <p:ph type="sldNum" sz="quarter" idx="12"/>
          </p:nvPr>
        </p:nvSpPr>
        <p:spPr/>
        <p:txBody>
          <a:bodyPr/>
          <a:lstStyle/>
          <a:p>
            <a:fld id="{3FDE72A6-3D0B-EA49-B477-CEE2EA9AC328}" type="slidenum">
              <a:rPr lang="en-CN" smtClean="0"/>
              <a:t>34</a:t>
            </a:fld>
            <a:endParaRPr lang="en-CN"/>
          </a:p>
        </p:txBody>
      </p:sp>
      <p:sp>
        <p:nvSpPr>
          <p:cNvPr id="5" name="TextBox 4">
            <a:extLst>
              <a:ext uri="{FF2B5EF4-FFF2-40B4-BE49-F238E27FC236}">
                <a16:creationId xmlns:a16="http://schemas.microsoft.com/office/drawing/2014/main" id="{FAFCB061-B47B-8588-ED21-6B59C3EFAF9E}"/>
              </a:ext>
            </a:extLst>
          </p:cNvPr>
          <p:cNvSpPr txBox="1"/>
          <p:nvPr/>
        </p:nvSpPr>
        <p:spPr>
          <a:xfrm>
            <a:off x="0" y="0"/>
            <a:ext cx="6996659" cy="523220"/>
          </a:xfrm>
          <a:prstGeom prst="rect">
            <a:avLst/>
          </a:prstGeom>
          <a:noFill/>
        </p:spPr>
        <p:txBody>
          <a:bodyPr wrap="none" rtlCol="0">
            <a:spAutoFit/>
          </a:bodyPr>
          <a:lstStyle/>
          <a:p>
            <a:r>
              <a:rPr lang="en-CN" sz="2800" dirty="0"/>
              <a:t>Evaluation of Subgraph Recovery Algorithms</a:t>
            </a:r>
          </a:p>
        </p:txBody>
      </p:sp>
      <p:sp>
        <p:nvSpPr>
          <p:cNvPr id="6" name="TextBox 5">
            <a:extLst>
              <a:ext uri="{FF2B5EF4-FFF2-40B4-BE49-F238E27FC236}">
                <a16:creationId xmlns:a16="http://schemas.microsoft.com/office/drawing/2014/main" id="{38BEABAD-15CC-7FF0-0F7A-FAEEC708010A}"/>
              </a:ext>
            </a:extLst>
          </p:cNvPr>
          <p:cNvSpPr txBox="1"/>
          <p:nvPr/>
        </p:nvSpPr>
        <p:spPr>
          <a:xfrm>
            <a:off x="75415" y="904973"/>
            <a:ext cx="9331401" cy="1754326"/>
          </a:xfrm>
          <a:prstGeom prst="rect">
            <a:avLst/>
          </a:prstGeom>
          <a:noFill/>
        </p:spPr>
        <p:txBody>
          <a:bodyPr wrap="none" rtlCol="0">
            <a:spAutoFit/>
          </a:bodyPr>
          <a:lstStyle/>
          <a:p>
            <a:r>
              <a:rPr lang="en-US" i="1" dirty="0">
                <a:effectLst/>
                <a:latin typeface="Helvetica" pitchFamily="2" charset="0"/>
              </a:rPr>
              <a:t>Q1: Does the method identify the subgraph corresponding to the underlying algorithm</a:t>
            </a:r>
            <a:endParaRPr lang="en-US" dirty="0">
              <a:effectLst/>
              <a:latin typeface="Helvetica" pitchFamily="2" charset="0"/>
            </a:endParaRPr>
          </a:p>
          <a:p>
            <a:r>
              <a:rPr lang="en-US" i="1" dirty="0">
                <a:effectLst/>
                <a:latin typeface="Helvetica" pitchFamily="2" charset="0"/>
              </a:rPr>
              <a:t>implemented by the neural network?   </a:t>
            </a:r>
            <a:r>
              <a:rPr lang="en-US" i="1" dirty="0">
                <a:solidFill>
                  <a:srgbClr val="FF0000"/>
                </a:solidFill>
                <a:effectLst/>
                <a:latin typeface="Helvetica" pitchFamily="2" charset="0"/>
              </a:rPr>
              <a:t>TPR(True positive rate) -&gt;high</a:t>
            </a:r>
          </a:p>
          <a:p>
            <a:endParaRPr lang="en-US" dirty="0">
              <a:effectLst/>
              <a:latin typeface="Helvetica" pitchFamily="2" charset="0"/>
            </a:endParaRPr>
          </a:p>
          <a:p>
            <a:r>
              <a:rPr lang="en-US" i="1" dirty="0">
                <a:effectLst/>
                <a:latin typeface="Helvetica" pitchFamily="2" charset="0"/>
              </a:rPr>
              <a:t>• Q2: Does the method avoid including components which do not participate in the elicited</a:t>
            </a:r>
            <a:endParaRPr lang="en-US" dirty="0">
              <a:effectLst/>
              <a:latin typeface="Helvetica" pitchFamily="2" charset="0"/>
            </a:endParaRPr>
          </a:p>
          <a:p>
            <a:r>
              <a:rPr lang="en-US" i="1" dirty="0">
                <a:effectLst/>
                <a:latin typeface="Helvetica" pitchFamily="2" charset="0"/>
              </a:rPr>
              <a:t>behavior?                                             </a:t>
            </a:r>
            <a:r>
              <a:rPr lang="en-US" i="1" dirty="0">
                <a:solidFill>
                  <a:srgbClr val="FF0000"/>
                </a:solidFill>
                <a:effectLst/>
                <a:latin typeface="Helvetica" pitchFamily="2" charset="0"/>
              </a:rPr>
              <a:t>FPR(False positive rate)-&gt; low</a:t>
            </a:r>
            <a:endParaRPr lang="en-US" dirty="0">
              <a:solidFill>
                <a:srgbClr val="FF0000"/>
              </a:solidFill>
              <a:effectLst/>
              <a:latin typeface="Helvetica" pitchFamily="2" charset="0"/>
            </a:endParaRPr>
          </a:p>
          <a:p>
            <a:endParaRPr lang="en-CN" dirty="0"/>
          </a:p>
        </p:txBody>
      </p:sp>
      <p:sp>
        <p:nvSpPr>
          <p:cNvPr id="7" name="TextBox 6">
            <a:extLst>
              <a:ext uri="{FF2B5EF4-FFF2-40B4-BE49-F238E27FC236}">
                <a16:creationId xmlns:a16="http://schemas.microsoft.com/office/drawing/2014/main" id="{8F97D07F-1146-F2A3-C247-4FDD25BDD60D}"/>
              </a:ext>
            </a:extLst>
          </p:cNvPr>
          <p:cNvSpPr txBox="1"/>
          <p:nvPr/>
        </p:nvSpPr>
        <p:spPr>
          <a:xfrm>
            <a:off x="75415" y="3059668"/>
            <a:ext cx="2315057" cy="461665"/>
          </a:xfrm>
          <a:prstGeom prst="rect">
            <a:avLst/>
          </a:prstGeom>
          <a:noFill/>
        </p:spPr>
        <p:txBody>
          <a:bodyPr wrap="none" rtlCol="0">
            <a:spAutoFit/>
          </a:bodyPr>
          <a:lstStyle/>
          <a:p>
            <a:r>
              <a:rPr lang="en-CN" sz="2400" dirty="0"/>
              <a:t>Area under ROC</a:t>
            </a:r>
          </a:p>
        </p:txBody>
      </p:sp>
    </p:spTree>
    <p:extLst>
      <p:ext uri="{BB962C8B-B14F-4D97-AF65-F5344CB8AC3E}">
        <p14:creationId xmlns:p14="http://schemas.microsoft.com/office/powerpoint/2010/main" val="4164280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9634D-1CAE-FE85-A1F4-4CE0FD102312}"/>
              </a:ext>
            </a:extLst>
          </p:cNvPr>
          <p:cNvSpPr>
            <a:spLocks noGrp="1"/>
          </p:cNvSpPr>
          <p:nvPr>
            <p:ph type="dt" sz="half" idx="10"/>
          </p:nvPr>
        </p:nvSpPr>
        <p:spPr/>
        <p:txBody>
          <a:bodyPr/>
          <a:lstStyle/>
          <a:p>
            <a:fld id="{E1AB2F00-91A5-7E47-890D-FFB65D9A865B}" type="datetime1">
              <a:rPr lang="en-US" smtClean="0"/>
              <a:t>11/15/24</a:t>
            </a:fld>
            <a:endParaRPr lang="en-CN"/>
          </a:p>
        </p:txBody>
      </p:sp>
      <p:sp>
        <p:nvSpPr>
          <p:cNvPr id="3" name="Footer Placeholder 2">
            <a:extLst>
              <a:ext uri="{FF2B5EF4-FFF2-40B4-BE49-F238E27FC236}">
                <a16:creationId xmlns:a16="http://schemas.microsoft.com/office/drawing/2014/main" id="{19898413-8798-E165-57C7-54707E8E90EE}"/>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7F499A97-0339-C90C-1E59-CB5CA09CE238}"/>
              </a:ext>
            </a:extLst>
          </p:cNvPr>
          <p:cNvSpPr>
            <a:spLocks noGrp="1"/>
          </p:cNvSpPr>
          <p:nvPr>
            <p:ph type="sldNum" sz="quarter" idx="12"/>
          </p:nvPr>
        </p:nvSpPr>
        <p:spPr/>
        <p:txBody>
          <a:bodyPr/>
          <a:lstStyle/>
          <a:p>
            <a:fld id="{3FDE72A6-3D0B-EA49-B477-CEE2EA9AC328}" type="slidenum">
              <a:rPr lang="en-CN" smtClean="0"/>
              <a:t>35</a:t>
            </a:fld>
            <a:endParaRPr lang="en-CN"/>
          </a:p>
        </p:txBody>
      </p:sp>
      <p:pic>
        <p:nvPicPr>
          <p:cNvPr id="5" name="Picture 4">
            <a:extLst>
              <a:ext uri="{FF2B5EF4-FFF2-40B4-BE49-F238E27FC236}">
                <a16:creationId xmlns:a16="http://schemas.microsoft.com/office/drawing/2014/main" id="{E74AA705-8564-0B38-BFF5-4C32B144C257}"/>
              </a:ext>
            </a:extLst>
          </p:cNvPr>
          <p:cNvPicPr>
            <a:picLocks noChangeAspect="1"/>
          </p:cNvPicPr>
          <p:nvPr/>
        </p:nvPicPr>
        <p:blipFill>
          <a:blip r:embed="rId3"/>
          <a:stretch>
            <a:fillRect/>
          </a:stretch>
        </p:blipFill>
        <p:spPr>
          <a:xfrm>
            <a:off x="860981" y="1341062"/>
            <a:ext cx="10341204" cy="4612412"/>
          </a:xfrm>
          <a:prstGeom prst="rect">
            <a:avLst/>
          </a:prstGeom>
        </p:spPr>
      </p:pic>
      <p:sp>
        <p:nvSpPr>
          <p:cNvPr id="6" name="TextBox 5">
            <a:extLst>
              <a:ext uri="{FF2B5EF4-FFF2-40B4-BE49-F238E27FC236}">
                <a16:creationId xmlns:a16="http://schemas.microsoft.com/office/drawing/2014/main" id="{97A7EA1C-4DF5-9510-4188-C4CF303D1EFA}"/>
              </a:ext>
            </a:extLst>
          </p:cNvPr>
          <p:cNvSpPr txBox="1"/>
          <p:nvPr/>
        </p:nvSpPr>
        <p:spPr>
          <a:xfrm>
            <a:off x="254524" y="763571"/>
            <a:ext cx="2684517" cy="369332"/>
          </a:xfrm>
          <a:prstGeom prst="rect">
            <a:avLst/>
          </a:prstGeom>
          <a:noFill/>
        </p:spPr>
        <p:txBody>
          <a:bodyPr wrap="none" rtlCol="0">
            <a:spAutoFit/>
          </a:bodyPr>
          <a:lstStyle/>
          <a:p>
            <a:r>
              <a:rPr lang="en-CN" dirty="0"/>
              <a:t>Compare HISP, SP, ACDC</a:t>
            </a:r>
          </a:p>
        </p:txBody>
      </p:sp>
    </p:spTree>
    <p:extLst>
      <p:ext uri="{BB962C8B-B14F-4D97-AF65-F5344CB8AC3E}">
        <p14:creationId xmlns:p14="http://schemas.microsoft.com/office/powerpoint/2010/main" val="1700622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7F624-AE12-A060-E7A0-969F7FDAA30C}"/>
              </a:ext>
            </a:extLst>
          </p:cNvPr>
          <p:cNvSpPr>
            <a:spLocks noGrp="1"/>
          </p:cNvSpPr>
          <p:nvPr>
            <p:ph type="dt" sz="half" idx="10"/>
          </p:nvPr>
        </p:nvSpPr>
        <p:spPr/>
        <p:txBody>
          <a:bodyPr/>
          <a:lstStyle/>
          <a:p>
            <a:fld id="{975D1443-2320-814E-B70D-377CD3F6F43D}" type="datetime1">
              <a:rPr lang="en-US" smtClean="0"/>
              <a:t>11/15/24</a:t>
            </a:fld>
            <a:endParaRPr lang="en-CN"/>
          </a:p>
        </p:txBody>
      </p:sp>
      <p:sp>
        <p:nvSpPr>
          <p:cNvPr id="3" name="Footer Placeholder 2">
            <a:extLst>
              <a:ext uri="{FF2B5EF4-FFF2-40B4-BE49-F238E27FC236}">
                <a16:creationId xmlns:a16="http://schemas.microsoft.com/office/drawing/2014/main" id="{C139A660-2C7E-1624-6A96-A69245322230}"/>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D3CD3AED-F528-9972-6CC1-8EF889946533}"/>
              </a:ext>
            </a:extLst>
          </p:cNvPr>
          <p:cNvSpPr>
            <a:spLocks noGrp="1"/>
          </p:cNvSpPr>
          <p:nvPr>
            <p:ph type="sldNum" sz="quarter" idx="12"/>
          </p:nvPr>
        </p:nvSpPr>
        <p:spPr/>
        <p:txBody>
          <a:bodyPr/>
          <a:lstStyle/>
          <a:p>
            <a:fld id="{3FDE72A6-3D0B-EA49-B477-CEE2EA9AC328}" type="slidenum">
              <a:rPr lang="en-CN" smtClean="0"/>
              <a:t>36</a:t>
            </a:fld>
            <a:endParaRPr lang="en-CN"/>
          </a:p>
        </p:txBody>
      </p:sp>
      <p:sp>
        <p:nvSpPr>
          <p:cNvPr id="5" name="TextBox 4">
            <a:extLst>
              <a:ext uri="{FF2B5EF4-FFF2-40B4-BE49-F238E27FC236}">
                <a16:creationId xmlns:a16="http://schemas.microsoft.com/office/drawing/2014/main" id="{A58A6910-1B7C-C573-25A0-8E945C8704C0}"/>
              </a:ext>
            </a:extLst>
          </p:cNvPr>
          <p:cNvSpPr txBox="1"/>
          <p:nvPr/>
        </p:nvSpPr>
        <p:spPr>
          <a:xfrm>
            <a:off x="1641094" y="1074074"/>
            <a:ext cx="8909811" cy="4508927"/>
          </a:xfrm>
          <a:prstGeom prst="rect">
            <a:avLst/>
          </a:prstGeom>
          <a:noFill/>
        </p:spPr>
        <p:txBody>
          <a:bodyPr wrap="none" rtlCol="0">
            <a:spAutoFit/>
          </a:bodyPr>
          <a:lstStyle/>
          <a:p>
            <a:r>
              <a:rPr lang="en-CN" sz="28700" dirty="0"/>
              <a:t>Q &amp; A</a:t>
            </a:r>
          </a:p>
        </p:txBody>
      </p:sp>
    </p:spTree>
    <p:extLst>
      <p:ext uri="{BB962C8B-B14F-4D97-AF65-F5344CB8AC3E}">
        <p14:creationId xmlns:p14="http://schemas.microsoft.com/office/powerpoint/2010/main" val="3665953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40E242-1590-6C3C-F7F3-E08A8CFFFCEE}"/>
              </a:ext>
            </a:extLst>
          </p:cNvPr>
          <p:cNvSpPr>
            <a:spLocks noGrp="1"/>
          </p:cNvSpPr>
          <p:nvPr>
            <p:ph type="dt" sz="half" idx="10"/>
          </p:nvPr>
        </p:nvSpPr>
        <p:spPr/>
        <p:txBody>
          <a:bodyPr/>
          <a:lstStyle/>
          <a:p>
            <a:fld id="{D8D5B875-570B-6347-8F52-5F52D73364C5}" type="datetime1">
              <a:rPr lang="en-US" smtClean="0"/>
              <a:t>11/15/24</a:t>
            </a:fld>
            <a:endParaRPr lang="en-CN"/>
          </a:p>
        </p:txBody>
      </p:sp>
      <p:sp>
        <p:nvSpPr>
          <p:cNvPr id="3" name="Footer Placeholder 2">
            <a:extLst>
              <a:ext uri="{FF2B5EF4-FFF2-40B4-BE49-F238E27FC236}">
                <a16:creationId xmlns:a16="http://schemas.microsoft.com/office/drawing/2014/main" id="{62497C2E-4E3B-E37A-0D32-D3E9066F87EC}"/>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07BF7DAB-471F-8E72-C98D-C977DD8BA9F2}"/>
              </a:ext>
            </a:extLst>
          </p:cNvPr>
          <p:cNvSpPr>
            <a:spLocks noGrp="1"/>
          </p:cNvSpPr>
          <p:nvPr>
            <p:ph type="sldNum" sz="quarter" idx="12"/>
          </p:nvPr>
        </p:nvSpPr>
        <p:spPr/>
        <p:txBody>
          <a:bodyPr/>
          <a:lstStyle/>
          <a:p>
            <a:fld id="{3FDE72A6-3D0B-EA49-B477-CEE2EA9AC328}" type="slidenum">
              <a:rPr lang="en-CN" smtClean="0"/>
              <a:t>37</a:t>
            </a:fld>
            <a:endParaRPr lang="en-CN"/>
          </a:p>
        </p:txBody>
      </p:sp>
      <p:sp>
        <p:nvSpPr>
          <p:cNvPr id="6" name="TextBox 5">
            <a:extLst>
              <a:ext uri="{FF2B5EF4-FFF2-40B4-BE49-F238E27FC236}">
                <a16:creationId xmlns:a16="http://schemas.microsoft.com/office/drawing/2014/main" id="{E767C80C-F54C-A0C0-0CB6-B5214AE4F832}"/>
              </a:ext>
            </a:extLst>
          </p:cNvPr>
          <p:cNvSpPr txBox="1"/>
          <p:nvPr/>
        </p:nvSpPr>
        <p:spPr>
          <a:xfrm>
            <a:off x="561371" y="258167"/>
            <a:ext cx="9142071" cy="6463308"/>
          </a:xfrm>
          <a:prstGeom prst="rect">
            <a:avLst/>
          </a:prstGeom>
          <a:noFill/>
        </p:spPr>
        <p:txBody>
          <a:bodyPr wrap="square">
            <a:spAutoFit/>
          </a:bodyPr>
          <a:lstStyle/>
          <a:p>
            <a:r>
              <a:rPr lang="en-US" b="0" i="0" u="none" strike="noStrike" dirty="0">
                <a:solidFill>
                  <a:srgbClr val="2C363A"/>
                </a:solidFill>
                <a:effectLst/>
                <a:latin typeface="Courier New" panose="02070309020205020404" pitchFamily="49" charset="0"/>
              </a:rPr>
              <a:t>1. Wang et al. (2022):</a:t>
            </a:r>
            <a:br>
              <a:rPr lang="en-US" dirty="0"/>
            </a:br>
            <a:br>
              <a:rPr lang="en-US" dirty="0"/>
            </a:br>
            <a:r>
              <a:rPr lang="en-US" b="0" i="0" u="none" strike="noStrike" dirty="0">
                <a:solidFill>
                  <a:srgbClr val="2C363A"/>
                </a:solidFill>
                <a:effectLst/>
                <a:latin typeface="Courier New" panose="02070309020205020404" pitchFamily="49" charset="0"/>
              </a:rPr>
              <a:t>    The paper describes an iterative method for discovering circuits. Could you clarify how, in practice, the stopping point for iterations is determined—i.e., when a circuit is considered sufficiently identified?</a:t>
            </a:r>
            <a:br>
              <a:rPr lang="en-US" dirty="0"/>
            </a:br>
            <a:r>
              <a:rPr lang="en-US" b="0" i="0" u="none" strike="noStrike" dirty="0">
                <a:solidFill>
                  <a:srgbClr val="2C363A"/>
                </a:solidFill>
                <a:effectLst/>
                <a:latin typeface="Courier New" panose="02070309020205020404" pitchFamily="49" charset="0"/>
              </a:rPr>
              <a:t>    The authors categorize 26 attention heads into 7 main categories. Could you elaborate on the criteria or characteristics used for these categorizations? Is there a possibility of crossover or overlap, where some heads might belong to more than one category?</a:t>
            </a:r>
            <a:br>
              <a:rPr lang="en-US" dirty="0"/>
            </a:br>
            <a:br>
              <a:rPr lang="en-US" dirty="0"/>
            </a:br>
            <a:r>
              <a:rPr lang="en-US" b="0" i="0" u="none" strike="noStrike" dirty="0">
                <a:solidFill>
                  <a:srgbClr val="2C363A"/>
                </a:solidFill>
                <a:effectLst/>
                <a:latin typeface="Courier New" panose="02070309020205020404" pitchFamily="49" charset="0"/>
              </a:rPr>
              <a:t>2. </a:t>
            </a:r>
            <a:r>
              <a:rPr lang="en-US" b="0" i="0" u="none" strike="noStrike" dirty="0" err="1">
                <a:solidFill>
                  <a:srgbClr val="2C363A"/>
                </a:solidFill>
                <a:effectLst/>
                <a:latin typeface="Courier New" panose="02070309020205020404" pitchFamily="49" charset="0"/>
              </a:rPr>
              <a:t>Conmy</a:t>
            </a:r>
            <a:r>
              <a:rPr lang="en-US" b="0" i="0" u="none" strike="noStrike" dirty="0">
                <a:solidFill>
                  <a:srgbClr val="2C363A"/>
                </a:solidFill>
                <a:effectLst/>
                <a:latin typeface="Courier New" panose="02070309020205020404" pitchFamily="49" charset="0"/>
              </a:rPr>
              <a:t> et al. (2023):</a:t>
            </a:r>
            <a:br>
              <a:rPr lang="en-US" dirty="0"/>
            </a:br>
            <a:br>
              <a:rPr lang="en-US" dirty="0"/>
            </a:br>
            <a:r>
              <a:rPr lang="en-US" b="0" i="0" u="none" strike="noStrike" dirty="0">
                <a:solidFill>
                  <a:srgbClr val="2C363A"/>
                </a:solidFill>
                <a:effectLst/>
                <a:latin typeface="Courier New" panose="02070309020205020404" pitchFamily="49" charset="0"/>
              </a:rPr>
              <a:t>    The ACDC algorithm utilizes the parameter </a:t>
            </a:r>
            <a:r>
              <a:rPr lang="el-GR" b="0" i="0" u="none" strike="noStrike" dirty="0">
                <a:solidFill>
                  <a:srgbClr val="2C363A"/>
                </a:solidFill>
                <a:effectLst/>
                <a:latin typeface="Courier New" panose="02070309020205020404" pitchFamily="49" charset="0"/>
              </a:rPr>
              <a:t>τ </a:t>
            </a:r>
            <a:r>
              <a:rPr lang="en-US" b="0" i="0" u="none" strike="noStrike" dirty="0">
                <a:solidFill>
                  <a:srgbClr val="2C363A"/>
                </a:solidFill>
                <a:effectLst/>
                <a:latin typeface="Courier New" panose="02070309020205020404" pitchFamily="49" charset="0"/>
              </a:rPr>
              <a:t>to decide whether to remove connections. How is this parameter selected, and how does varying it affect the outcome of circuit discovery?</a:t>
            </a:r>
            <a:br>
              <a:rPr lang="en-US" dirty="0"/>
            </a:br>
            <a:br>
              <a:rPr lang="en-US" dirty="0"/>
            </a:br>
            <a:r>
              <a:rPr lang="en-US" b="0" i="0" u="none" strike="noStrike" dirty="0">
                <a:solidFill>
                  <a:srgbClr val="2C363A"/>
                </a:solidFill>
                <a:effectLst/>
                <a:latin typeface="Courier New" panose="02070309020205020404" pitchFamily="49" charset="0"/>
              </a:rPr>
              <a:t>    I am wondering if there are potential improvements to the ACDC algorithm that could help identify and interpret the role of any negative components in the circuits.</a:t>
            </a:r>
            <a:br>
              <a:rPr lang="en-US" dirty="0"/>
            </a:br>
            <a:br>
              <a:rPr lang="en-US" dirty="0"/>
            </a:br>
            <a:endParaRPr lang="en-CN" dirty="0"/>
          </a:p>
        </p:txBody>
      </p:sp>
    </p:spTree>
    <p:extLst>
      <p:ext uri="{BB962C8B-B14F-4D97-AF65-F5344CB8AC3E}">
        <p14:creationId xmlns:p14="http://schemas.microsoft.com/office/powerpoint/2010/main" val="2225926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B064A-084E-9DF9-F287-94B0CCB451C7}"/>
              </a:ext>
            </a:extLst>
          </p:cNvPr>
          <p:cNvSpPr>
            <a:spLocks noGrp="1"/>
          </p:cNvSpPr>
          <p:nvPr>
            <p:ph type="dt" sz="half" idx="10"/>
          </p:nvPr>
        </p:nvSpPr>
        <p:spPr/>
        <p:txBody>
          <a:bodyPr/>
          <a:lstStyle/>
          <a:p>
            <a:fld id="{0817C2D5-C4C9-134F-B54B-3F669E1B5A59}" type="datetime1">
              <a:rPr lang="en-US" smtClean="0"/>
              <a:t>11/15/24</a:t>
            </a:fld>
            <a:endParaRPr lang="en-CN"/>
          </a:p>
        </p:txBody>
      </p:sp>
      <p:sp>
        <p:nvSpPr>
          <p:cNvPr id="3" name="Footer Placeholder 2">
            <a:extLst>
              <a:ext uri="{FF2B5EF4-FFF2-40B4-BE49-F238E27FC236}">
                <a16:creationId xmlns:a16="http://schemas.microsoft.com/office/drawing/2014/main" id="{D73F60A1-4003-4CD7-90CB-EFD4905C87A4}"/>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E723C173-D579-9353-1791-EBE86AD242C7}"/>
              </a:ext>
            </a:extLst>
          </p:cNvPr>
          <p:cNvSpPr>
            <a:spLocks noGrp="1"/>
          </p:cNvSpPr>
          <p:nvPr>
            <p:ph type="sldNum" sz="quarter" idx="12"/>
          </p:nvPr>
        </p:nvSpPr>
        <p:spPr/>
        <p:txBody>
          <a:bodyPr/>
          <a:lstStyle/>
          <a:p>
            <a:fld id="{3FDE72A6-3D0B-EA49-B477-CEE2EA9AC328}" type="slidenum">
              <a:rPr lang="en-CN" smtClean="0"/>
              <a:t>38</a:t>
            </a:fld>
            <a:endParaRPr lang="en-CN"/>
          </a:p>
        </p:txBody>
      </p:sp>
      <p:sp>
        <p:nvSpPr>
          <p:cNvPr id="6" name="TextBox 5">
            <a:extLst>
              <a:ext uri="{FF2B5EF4-FFF2-40B4-BE49-F238E27FC236}">
                <a16:creationId xmlns:a16="http://schemas.microsoft.com/office/drawing/2014/main" id="{C060C371-1E70-3521-C0DA-D3FC82522A9F}"/>
              </a:ext>
            </a:extLst>
          </p:cNvPr>
          <p:cNvSpPr txBox="1"/>
          <p:nvPr/>
        </p:nvSpPr>
        <p:spPr>
          <a:xfrm>
            <a:off x="299977" y="548670"/>
            <a:ext cx="9682223" cy="5355312"/>
          </a:xfrm>
          <a:prstGeom prst="rect">
            <a:avLst/>
          </a:prstGeom>
          <a:noFill/>
        </p:spPr>
        <p:txBody>
          <a:bodyPr wrap="square">
            <a:spAutoFit/>
          </a:bodyPr>
          <a:lstStyle/>
          <a:p>
            <a:r>
              <a:rPr lang="en-US" b="0" i="0" u="none" strike="noStrike" dirty="0">
                <a:solidFill>
                  <a:srgbClr val="2C363A"/>
                </a:solidFill>
                <a:effectLst/>
                <a:latin typeface="Courier New" panose="02070309020205020404" pitchFamily="49" charset="0"/>
              </a:rPr>
              <a:t>for Wang et al. (2022):</a:t>
            </a:r>
            <a:br>
              <a:rPr lang="en-US" dirty="0"/>
            </a:br>
            <a:r>
              <a:rPr lang="en-US" b="0" i="0" u="none" strike="noStrike" dirty="0">
                <a:solidFill>
                  <a:srgbClr val="2C363A"/>
                </a:solidFill>
                <a:effectLst/>
                <a:latin typeface="Courier New" panose="02070309020205020404" pitchFamily="49" charset="0"/>
              </a:rPr>
              <a:t>1. Are negative heads reducing privileged bases?</a:t>
            </a:r>
            <a:br>
              <a:rPr lang="en-US" dirty="0"/>
            </a:br>
            <a:br>
              <a:rPr lang="en-US" dirty="0"/>
            </a:br>
            <a:r>
              <a:rPr lang="en-US" b="0" i="0" u="none" strike="noStrike" dirty="0">
                <a:solidFill>
                  <a:srgbClr val="2C363A"/>
                </a:solidFill>
                <a:effectLst/>
                <a:latin typeface="Courier New" panose="02070309020205020404" pitchFamily="49" charset="0"/>
              </a:rPr>
              <a:t>2. The finding that the impact of an earlier-layer head might be seen through its influence on a later-layer head rather than directly on the output(indirect effects) seems to be consistent with the finding in the previous topic, that, earlier-layer nodes are more of polysemantic neurons?</a:t>
            </a:r>
            <a:br>
              <a:rPr lang="en-US" dirty="0"/>
            </a:br>
            <a:br>
              <a:rPr lang="en-US" dirty="0"/>
            </a:br>
            <a:br>
              <a:rPr lang="en-US" dirty="0"/>
            </a:br>
            <a:br>
              <a:rPr lang="en-US" dirty="0"/>
            </a:br>
            <a:br>
              <a:rPr lang="en-US" dirty="0"/>
            </a:br>
            <a:br>
              <a:rPr lang="en-US" dirty="0"/>
            </a:br>
            <a:r>
              <a:rPr lang="en-US" b="0" i="0" u="none" strike="noStrike" dirty="0">
                <a:solidFill>
                  <a:srgbClr val="2C363A"/>
                </a:solidFill>
                <a:effectLst/>
                <a:latin typeface="Courier New" panose="02070309020205020404" pitchFamily="49" charset="0"/>
              </a:rPr>
              <a:t>for </a:t>
            </a:r>
            <a:r>
              <a:rPr lang="en-US" b="0" i="0" u="none" strike="noStrike" dirty="0" err="1">
                <a:solidFill>
                  <a:srgbClr val="2C363A"/>
                </a:solidFill>
                <a:effectLst/>
                <a:latin typeface="Courier New" panose="02070309020205020404" pitchFamily="49" charset="0"/>
              </a:rPr>
              <a:t>Conmy</a:t>
            </a:r>
            <a:r>
              <a:rPr lang="en-US" b="0" i="0" u="none" strike="noStrike" dirty="0">
                <a:solidFill>
                  <a:srgbClr val="2C363A"/>
                </a:solidFill>
                <a:effectLst/>
                <a:latin typeface="Courier New" panose="02070309020205020404" pitchFamily="49" charset="0"/>
              </a:rPr>
              <a:t> et al. (2023):</a:t>
            </a:r>
            <a:br>
              <a:rPr lang="en-US" dirty="0"/>
            </a:br>
            <a:r>
              <a:rPr lang="en-US" b="0" i="0" u="none" strike="noStrike" dirty="0">
                <a:solidFill>
                  <a:srgbClr val="2C363A"/>
                </a:solidFill>
                <a:effectLst/>
                <a:latin typeface="Courier New" panose="02070309020205020404" pitchFamily="49" charset="0"/>
              </a:rPr>
              <a:t>1. Is there already some circuits' identification and isolation in the formalism of directed acyclic graph (DAG) itself?</a:t>
            </a:r>
            <a:br>
              <a:rPr lang="en-US" dirty="0"/>
            </a:br>
            <a:br>
              <a:rPr lang="en-US" dirty="0"/>
            </a:br>
            <a:r>
              <a:rPr lang="en-US" b="0" i="0" u="none" strike="noStrike" dirty="0">
                <a:solidFill>
                  <a:srgbClr val="2C363A"/>
                </a:solidFill>
                <a:effectLst/>
                <a:latin typeface="Courier New" panose="02070309020205020404" pitchFamily="49" charset="0"/>
              </a:rPr>
              <a:t>2. What is the benefit of the activation patching intervening on the edges, not directly on the nodes?</a:t>
            </a:r>
            <a:endParaRPr lang="en-CN" dirty="0"/>
          </a:p>
        </p:txBody>
      </p:sp>
    </p:spTree>
    <p:extLst>
      <p:ext uri="{BB962C8B-B14F-4D97-AF65-F5344CB8AC3E}">
        <p14:creationId xmlns:p14="http://schemas.microsoft.com/office/powerpoint/2010/main" val="658337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28655A-3702-8A35-0082-9B2ED247BD25}"/>
              </a:ext>
            </a:extLst>
          </p:cNvPr>
          <p:cNvSpPr>
            <a:spLocks noGrp="1"/>
          </p:cNvSpPr>
          <p:nvPr>
            <p:ph type="dt" sz="half" idx="10"/>
          </p:nvPr>
        </p:nvSpPr>
        <p:spPr/>
        <p:txBody>
          <a:bodyPr/>
          <a:lstStyle/>
          <a:p>
            <a:fld id="{E93D4B48-B12F-DE45-B9D4-81DCB71CCEC5}" type="datetime1">
              <a:rPr lang="en-US" smtClean="0"/>
              <a:t>11/15/24</a:t>
            </a:fld>
            <a:endParaRPr lang="en-CN"/>
          </a:p>
        </p:txBody>
      </p:sp>
      <p:sp>
        <p:nvSpPr>
          <p:cNvPr id="3" name="Footer Placeholder 2">
            <a:extLst>
              <a:ext uri="{FF2B5EF4-FFF2-40B4-BE49-F238E27FC236}">
                <a16:creationId xmlns:a16="http://schemas.microsoft.com/office/drawing/2014/main" id="{4EBB0F80-16B8-4CA8-DBC2-983768C8136E}"/>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0AA9A07A-FD9F-7AE0-B954-7AFABECF0A9E}"/>
              </a:ext>
            </a:extLst>
          </p:cNvPr>
          <p:cNvSpPr>
            <a:spLocks noGrp="1"/>
          </p:cNvSpPr>
          <p:nvPr>
            <p:ph type="sldNum" sz="quarter" idx="12"/>
          </p:nvPr>
        </p:nvSpPr>
        <p:spPr/>
        <p:txBody>
          <a:bodyPr/>
          <a:lstStyle/>
          <a:p>
            <a:fld id="{3FDE72A6-3D0B-EA49-B477-CEE2EA9AC328}" type="slidenum">
              <a:rPr lang="en-CN" smtClean="0"/>
              <a:t>39</a:t>
            </a:fld>
            <a:endParaRPr lang="en-CN"/>
          </a:p>
        </p:txBody>
      </p:sp>
      <p:sp>
        <p:nvSpPr>
          <p:cNvPr id="6" name="TextBox 5">
            <a:extLst>
              <a:ext uri="{FF2B5EF4-FFF2-40B4-BE49-F238E27FC236}">
                <a16:creationId xmlns:a16="http://schemas.microsoft.com/office/drawing/2014/main" id="{A5F2576D-BF1C-B730-6BD6-420CF72586B8}"/>
              </a:ext>
            </a:extLst>
          </p:cNvPr>
          <p:cNvSpPr txBox="1"/>
          <p:nvPr/>
        </p:nvSpPr>
        <p:spPr>
          <a:xfrm>
            <a:off x="334701" y="348330"/>
            <a:ext cx="11019099" cy="3416320"/>
          </a:xfrm>
          <a:prstGeom prst="rect">
            <a:avLst/>
          </a:prstGeom>
          <a:noFill/>
        </p:spPr>
        <p:txBody>
          <a:bodyPr wrap="square">
            <a:spAutoFit/>
          </a:bodyPr>
          <a:lstStyle/>
          <a:p>
            <a:r>
              <a:rPr lang="en-US" b="0" i="0" u="none" strike="noStrike" dirty="0">
                <a:solidFill>
                  <a:srgbClr val="2C363A"/>
                </a:solidFill>
                <a:effectLst/>
                <a:latin typeface="Courier New" panose="02070309020205020404" pitchFamily="49" charset="0"/>
              </a:rPr>
              <a:t>1.Can we expect to see a similar distribution dispersed in the lower attention probabilities (Fig. 3c Purple in upper graph) for Name Type IO when examining IO in "average heads",  since " All three Name Mover Heads have a copy score above 95%, compared to less than 20% for an average head.”</a:t>
            </a:r>
          </a:p>
          <a:p>
            <a:endParaRPr lang="en-US" dirty="0">
              <a:solidFill>
                <a:srgbClr val="2C363A"/>
              </a:solidFill>
              <a:latin typeface="Courier New" panose="02070309020205020404" pitchFamily="49" charset="0"/>
            </a:endParaRPr>
          </a:p>
          <a:p>
            <a:br>
              <a:rPr lang="en-US" dirty="0"/>
            </a:br>
            <a:r>
              <a:rPr lang="en-US" b="0" i="0" u="none" strike="noStrike" dirty="0">
                <a:solidFill>
                  <a:srgbClr val="2C363A"/>
                </a:solidFill>
                <a:effectLst/>
                <a:latin typeface="Courier New" panose="02070309020205020404" pitchFamily="49" charset="0"/>
              </a:rPr>
              <a:t>2. Might the positional embedding and unboundedness to grammaticality make the Docstring task perform better using the same Logit Difference metric, since Docstrings generally follow the order of parameter mentions as compared to the IOI task.</a:t>
            </a:r>
            <a:br>
              <a:rPr lang="en-US" dirty="0"/>
            </a:br>
            <a:br>
              <a:rPr lang="en-US" dirty="0"/>
            </a:br>
            <a:endParaRPr lang="en-CN" dirty="0"/>
          </a:p>
        </p:txBody>
      </p:sp>
    </p:spTree>
    <p:extLst>
      <p:ext uri="{BB962C8B-B14F-4D97-AF65-F5344CB8AC3E}">
        <p14:creationId xmlns:p14="http://schemas.microsoft.com/office/powerpoint/2010/main" val="233504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DFE77C-1F67-FF8D-EE18-6C64B584D618}"/>
              </a:ext>
            </a:extLst>
          </p:cNvPr>
          <p:cNvPicPr>
            <a:picLocks noChangeAspect="1"/>
          </p:cNvPicPr>
          <p:nvPr/>
        </p:nvPicPr>
        <p:blipFill>
          <a:blip r:embed="rId3"/>
          <a:stretch>
            <a:fillRect/>
          </a:stretch>
        </p:blipFill>
        <p:spPr>
          <a:xfrm>
            <a:off x="1066800" y="858531"/>
            <a:ext cx="8744496" cy="5356003"/>
          </a:xfrm>
          <a:prstGeom prst="rect">
            <a:avLst/>
          </a:prstGeom>
        </p:spPr>
      </p:pic>
      <p:sp>
        <p:nvSpPr>
          <p:cNvPr id="2" name="Date Placeholder 1">
            <a:extLst>
              <a:ext uri="{FF2B5EF4-FFF2-40B4-BE49-F238E27FC236}">
                <a16:creationId xmlns:a16="http://schemas.microsoft.com/office/drawing/2014/main" id="{EB374794-B424-B58F-6209-1494C6D62847}"/>
              </a:ext>
            </a:extLst>
          </p:cNvPr>
          <p:cNvSpPr>
            <a:spLocks noGrp="1"/>
          </p:cNvSpPr>
          <p:nvPr>
            <p:ph type="dt" sz="half" idx="10"/>
          </p:nvPr>
        </p:nvSpPr>
        <p:spPr>
          <a:xfrm>
            <a:off x="838200" y="6356350"/>
            <a:ext cx="2743200" cy="365125"/>
          </a:xfrm>
        </p:spPr>
        <p:txBody>
          <a:bodyPr>
            <a:normAutofit/>
          </a:bodyPr>
          <a:lstStyle/>
          <a:p>
            <a:pPr>
              <a:spcAft>
                <a:spcPts val="600"/>
              </a:spcAft>
            </a:pPr>
            <a:fld id="{A8FF2DD6-1791-D04C-B986-C912C4B21A54}" type="datetime1">
              <a:rPr lang="en-US" smtClean="0"/>
              <a:t>11/15/24</a:t>
            </a:fld>
            <a:endParaRPr lang="en-CN"/>
          </a:p>
        </p:txBody>
      </p:sp>
      <p:sp>
        <p:nvSpPr>
          <p:cNvPr id="3" name="Footer Placeholder 2">
            <a:extLst>
              <a:ext uri="{FF2B5EF4-FFF2-40B4-BE49-F238E27FC236}">
                <a16:creationId xmlns:a16="http://schemas.microsoft.com/office/drawing/2014/main" id="{B8933D2A-8BF6-47D8-DC93-B4547A6B3B9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transform circuit</a:t>
            </a:r>
            <a:endParaRPr lang="en-CN"/>
          </a:p>
        </p:txBody>
      </p:sp>
      <p:sp>
        <p:nvSpPr>
          <p:cNvPr id="15"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856DD3B3-C40A-03FE-876F-B71AE0DE154D}"/>
              </a:ext>
            </a:extLst>
          </p:cNvPr>
          <p:cNvSpPr>
            <a:spLocks noGrp="1"/>
          </p:cNvSpPr>
          <p:nvPr>
            <p:ph type="sldNum" sz="quarter" idx="12"/>
          </p:nvPr>
        </p:nvSpPr>
        <p:spPr>
          <a:xfrm>
            <a:off x="8610600" y="6356350"/>
            <a:ext cx="2743200" cy="365125"/>
          </a:xfrm>
        </p:spPr>
        <p:txBody>
          <a:bodyPr>
            <a:normAutofit/>
          </a:bodyPr>
          <a:lstStyle/>
          <a:p>
            <a:pPr>
              <a:spcAft>
                <a:spcPts val="600"/>
              </a:spcAft>
            </a:pPr>
            <a:fld id="{3FDE72A6-3D0B-EA49-B477-CEE2EA9AC328}" type="slidenum">
              <a:rPr lang="en-CN" smtClean="0"/>
              <a:pPr>
                <a:spcAft>
                  <a:spcPts val="600"/>
                </a:spcAft>
              </a:pPr>
              <a:t>4</a:t>
            </a:fld>
            <a:endParaRPr lang="en-CN"/>
          </a:p>
        </p:txBody>
      </p:sp>
      <p:sp>
        <p:nvSpPr>
          <p:cNvPr id="6" name="TextBox 5">
            <a:extLst>
              <a:ext uri="{FF2B5EF4-FFF2-40B4-BE49-F238E27FC236}">
                <a16:creationId xmlns:a16="http://schemas.microsoft.com/office/drawing/2014/main" id="{62A52A8E-9AE0-BB5B-1C6E-D00F5DC8C4CD}"/>
              </a:ext>
            </a:extLst>
          </p:cNvPr>
          <p:cNvSpPr txBox="1"/>
          <p:nvPr/>
        </p:nvSpPr>
        <p:spPr>
          <a:xfrm>
            <a:off x="0" y="60917"/>
            <a:ext cx="3281796" cy="646331"/>
          </a:xfrm>
          <a:prstGeom prst="rect">
            <a:avLst/>
          </a:prstGeom>
          <a:noFill/>
        </p:spPr>
        <p:txBody>
          <a:bodyPr wrap="none" rtlCol="0">
            <a:spAutoFit/>
          </a:bodyPr>
          <a:lstStyle/>
          <a:p>
            <a:r>
              <a:rPr lang="en-CN" sz="3600" dirty="0"/>
              <a:t>Task &amp; behavior</a:t>
            </a:r>
          </a:p>
        </p:txBody>
      </p:sp>
      <p:sp>
        <p:nvSpPr>
          <p:cNvPr id="7" name="TextBox 6">
            <a:extLst>
              <a:ext uri="{FF2B5EF4-FFF2-40B4-BE49-F238E27FC236}">
                <a16:creationId xmlns:a16="http://schemas.microsoft.com/office/drawing/2014/main" id="{F65B5BF4-FCE1-2E7B-AF3C-23823F27358D}"/>
              </a:ext>
            </a:extLst>
          </p:cNvPr>
          <p:cNvSpPr txBox="1"/>
          <p:nvPr/>
        </p:nvSpPr>
        <p:spPr>
          <a:xfrm>
            <a:off x="1066800" y="1316182"/>
            <a:ext cx="8744496" cy="609600"/>
          </a:xfrm>
          <a:prstGeom prst="rect">
            <a:avLst/>
          </a:prstGeom>
          <a:noFill/>
          <a:ln w="50800">
            <a:solidFill>
              <a:srgbClr val="FF0000"/>
            </a:solidFill>
          </a:ln>
        </p:spPr>
        <p:txBody>
          <a:bodyPr wrap="square" rtlCol="0">
            <a:spAutoFit/>
          </a:bodyPr>
          <a:lstStyle/>
          <a:p>
            <a:endParaRPr lang="en-CN" dirty="0"/>
          </a:p>
        </p:txBody>
      </p:sp>
    </p:spTree>
    <p:extLst>
      <p:ext uri="{BB962C8B-B14F-4D97-AF65-F5344CB8AC3E}">
        <p14:creationId xmlns:p14="http://schemas.microsoft.com/office/powerpoint/2010/main" val="3954291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41A190-E5AD-2AAC-B8BA-3A7AC95335A4}"/>
              </a:ext>
            </a:extLst>
          </p:cNvPr>
          <p:cNvSpPr>
            <a:spLocks noGrp="1"/>
          </p:cNvSpPr>
          <p:nvPr>
            <p:ph type="dt" sz="half" idx="10"/>
          </p:nvPr>
        </p:nvSpPr>
        <p:spPr/>
        <p:txBody>
          <a:bodyPr/>
          <a:lstStyle/>
          <a:p>
            <a:fld id="{5408A160-3740-DC47-ADB0-CC0854FEEF80}" type="datetime1">
              <a:rPr lang="en-US" smtClean="0"/>
              <a:t>11/15/24</a:t>
            </a:fld>
            <a:endParaRPr lang="en-CN"/>
          </a:p>
        </p:txBody>
      </p:sp>
      <p:sp>
        <p:nvSpPr>
          <p:cNvPr id="3" name="Footer Placeholder 2">
            <a:extLst>
              <a:ext uri="{FF2B5EF4-FFF2-40B4-BE49-F238E27FC236}">
                <a16:creationId xmlns:a16="http://schemas.microsoft.com/office/drawing/2014/main" id="{C2D8D59A-1064-C2CB-E06E-8C4672A241D5}"/>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348B8395-31F2-C6E7-7177-11BB4E26ACAE}"/>
              </a:ext>
            </a:extLst>
          </p:cNvPr>
          <p:cNvSpPr>
            <a:spLocks noGrp="1"/>
          </p:cNvSpPr>
          <p:nvPr>
            <p:ph type="sldNum" sz="quarter" idx="12"/>
          </p:nvPr>
        </p:nvSpPr>
        <p:spPr/>
        <p:txBody>
          <a:bodyPr/>
          <a:lstStyle/>
          <a:p>
            <a:fld id="{3FDE72A6-3D0B-EA49-B477-CEE2EA9AC328}" type="slidenum">
              <a:rPr lang="en-CN" smtClean="0"/>
              <a:t>40</a:t>
            </a:fld>
            <a:endParaRPr lang="en-CN"/>
          </a:p>
        </p:txBody>
      </p:sp>
      <p:sp>
        <p:nvSpPr>
          <p:cNvPr id="6" name="TextBox 5">
            <a:extLst>
              <a:ext uri="{FF2B5EF4-FFF2-40B4-BE49-F238E27FC236}">
                <a16:creationId xmlns:a16="http://schemas.microsoft.com/office/drawing/2014/main" id="{F15B914B-E9BC-C134-C84B-13FA4703C5E5}"/>
              </a:ext>
            </a:extLst>
          </p:cNvPr>
          <p:cNvSpPr txBox="1"/>
          <p:nvPr/>
        </p:nvSpPr>
        <p:spPr>
          <a:xfrm>
            <a:off x="272004" y="505545"/>
            <a:ext cx="11487873" cy="5632311"/>
          </a:xfrm>
          <a:prstGeom prst="rect">
            <a:avLst/>
          </a:prstGeom>
          <a:noFill/>
        </p:spPr>
        <p:txBody>
          <a:bodyPr wrap="square">
            <a:spAutoFit/>
          </a:bodyPr>
          <a:lstStyle/>
          <a:p>
            <a:r>
              <a:rPr lang="en-US" b="0" i="0" u="none" strike="noStrike" dirty="0">
                <a:solidFill>
                  <a:srgbClr val="2C363A"/>
                </a:solidFill>
                <a:effectLst/>
                <a:latin typeface="Courier New" panose="02070309020205020404" pitchFamily="49" charset="0"/>
              </a:rPr>
              <a:t> (</a:t>
            </a:r>
            <a:r>
              <a:rPr lang="en-US" b="0" i="0" u="none" strike="noStrike" dirty="0" err="1">
                <a:solidFill>
                  <a:srgbClr val="2C363A"/>
                </a:solidFill>
                <a:effectLst/>
                <a:latin typeface="Courier New" panose="02070309020205020404" pitchFamily="49" charset="0"/>
              </a:rPr>
              <a:t>Conmy</a:t>
            </a:r>
            <a:r>
              <a:rPr lang="en-US" b="0" i="0" u="none" strike="noStrike" dirty="0">
                <a:solidFill>
                  <a:srgbClr val="2C363A"/>
                </a:solidFill>
                <a:effectLst/>
                <a:latin typeface="Courier New" panose="02070309020205020404" pitchFamily="49" charset="0"/>
              </a:rPr>
              <a:t> et al. 2023): The authors are very transparent about the limitations of the algorithms. However, coming from the IOI-Paper, I think </a:t>
            </a:r>
            <a:r>
              <a:rPr lang="en-US" b="0" i="0" u="none" strike="noStrike" dirty="0" err="1">
                <a:solidFill>
                  <a:srgbClr val="2C363A"/>
                </a:solidFill>
                <a:effectLst/>
                <a:latin typeface="Courier New" panose="02070309020205020404" pitchFamily="49" charset="0"/>
              </a:rPr>
              <a:t>Conmy</a:t>
            </a:r>
            <a:r>
              <a:rPr lang="en-US" b="0" i="0" u="none" strike="noStrike" dirty="0">
                <a:solidFill>
                  <a:srgbClr val="2C363A"/>
                </a:solidFill>
                <a:effectLst/>
                <a:latin typeface="Courier New" panose="02070309020205020404" pitchFamily="49" charset="0"/>
              </a:rPr>
              <a:t> et al. do not highlight enough that they indeed have a very high precision rate of recovered heads (9/9), but a very poor recall rate (9/26); it's not just the "negative components" they miss. Yes, the "ground-truth" circuit by Wang et al. is by no means perfect. In addition, it is probably better to think about finding circuits more in terms of PCA, where you almost always have to accept some loss. Nevertheless, I think this should be highlighted.</a:t>
            </a:r>
            <a:br>
              <a:rPr lang="en-US" dirty="0"/>
            </a:br>
            <a:endParaRPr lang="en-US" dirty="0"/>
          </a:p>
          <a:p>
            <a:r>
              <a:rPr lang="en-US" b="0" i="0" u="none" strike="noStrike" dirty="0">
                <a:solidFill>
                  <a:srgbClr val="2C363A"/>
                </a:solidFill>
                <a:effectLst/>
                <a:latin typeface="Courier New" panose="02070309020205020404" pitchFamily="49" charset="0"/>
              </a:rPr>
              <a:t>    I have some issues with the way the algorithms cut nodes, only measuring the effect of a single node being removed/ablated. </a:t>
            </a:r>
            <a:r>
              <a:rPr lang="en-US" b="0" i="0" u="none" strike="noStrike" dirty="0" err="1">
                <a:solidFill>
                  <a:srgbClr val="2C363A"/>
                </a:solidFill>
                <a:effectLst/>
                <a:latin typeface="Courier New" panose="02070309020205020404" pitchFamily="49" charset="0"/>
              </a:rPr>
              <a:t>Conmy</a:t>
            </a:r>
            <a:r>
              <a:rPr lang="en-US" b="0" i="0" u="none" strike="noStrike" dirty="0">
                <a:solidFill>
                  <a:srgbClr val="2C363A"/>
                </a:solidFill>
                <a:effectLst/>
                <a:latin typeface="Courier New" panose="02070309020205020404" pitchFamily="49" charset="0"/>
              </a:rPr>
              <a:t> et at al. address this partly in Appendix M and when answering Q2 more generally; the minimalism property of circuits.</a:t>
            </a:r>
          </a:p>
          <a:p>
            <a:br>
              <a:rPr lang="en-US" dirty="0"/>
            </a:br>
            <a:r>
              <a:rPr lang="en-US" b="0" i="0" u="none" strike="noStrike" dirty="0">
                <a:solidFill>
                  <a:srgbClr val="2C363A"/>
                </a:solidFill>
                <a:effectLst/>
                <a:latin typeface="Courier New" panose="02070309020205020404" pitchFamily="49" charset="0"/>
              </a:rPr>
              <a:t>    Let's say two node depend on each other, but cancel each other out. They are independent of the rest of the circuit. The "remove-only-one-node algorithms" wouldn't remove those two nodes, infringing on the minimalism objective. Do you think it is worthwhile to also consider pairs/sets of nodes being measured and then kept/removed? Computational complexity would rise sharply but I think by also implementing some constraints, this approach would improve ACDC instantly.</a:t>
            </a:r>
            <a:endParaRPr lang="en-CN" dirty="0"/>
          </a:p>
        </p:txBody>
      </p:sp>
    </p:spTree>
    <p:extLst>
      <p:ext uri="{BB962C8B-B14F-4D97-AF65-F5344CB8AC3E}">
        <p14:creationId xmlns:p14="http://schemas.microsoft.com/office/powerpoint/2010/main" val="2121266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12D0-2094-AC72-2E12-3860D62A7C0B}"/>
              </a:ext>
            </a:extLst>
          </p:cNvPr>
          <p:cNvSpPr>
            <a:spLocks noGrp="1"/>
          </p:cNvSpPr>
          <p:nvPr>
            <p:ph type="dt" sz="half" idx="10"/>
          </p:nvPr>
        </p:nvSpPr>
        <p:spPr/>
        <p:txBody>
          <a:bodyPr/>
          <a:lstStyle/>
          <a:p>
            <a:fld id="{BC35BFD2-1605-E04E-8861-4C3987BF4419}" type="datetime1">
              <a:rPr lang="en-US" smtClean="0"/>
              <a:t>11/15/24</a:t>
            </a:fld>
            <a:endParaRPr lang="en-CN"/>
          </a:p>
        </p:txBody>
      </p:sp>
      <p:sp>
        <p:nvSpPr>
          <p:cNvPr id="3" name="Footer Placeholder 2">
            <a:extLst>
              <a:ext uri="{FF2B5EF4-FFF2-40B4-BE49-F238E27FC236}">
                <a16:creationId xmlns:a16="http://schemas.microsoft.com/office/drawing/2014/main" id="{FE2ECDC0-AF43-8E6C-1F29-533E88B52178}"/>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33767D4F-5CAD-5B51-7503-FCC3681A2092}"/>
              </a:ext>
            </a:extLst>
          </p:cNvPr>
          <p:cNvSpPr>
            <a:spLocks noGrp="1"/>
          </p:cNvSpPr>
          <p:nvPr>
            <p:ph type="sldNum" sz="quarter" idx="12"/>
          </p:nvPr>
        </p:nvSpPr>
        <p:spPr/>
        <p:txBody>
          <a:bodyPr/>
          <a:lstStyle/>
          <a:p>
            <a:fld id="{3FDE72A6-3D0B-EA49-B477-CEE2EA9AC328}" type="slidenum">
              <a:rPr lang="en-CN" smtClean="0"/>
              <a:t>41</a:t>
            </a:fld>
            <a:endParaRPr lang="en-CN"/>
          </a:p>
        </p:txBody>
      </p:sp>
      <p:sp>
        <p:nvSpPr>
          <p:cNvPr id="6" name="TextBox 5">
            <a:extLst>
              <a:ext uri="{FF2B5EF4-FFF2-40B4-BE49-F238E27FC236}">
                <a16:creationId xmlns:a16="http://schemas.microsoft.com/office/drawing/2014/main" id="{BAB77D19-E826-506D-49E8-E01833270F98}"/>
              </a:ext>
            </a:extLst>
          </p:cNvPr>
          <p:cNvSpPr txBox="1"/>
          <p:nvPr/>
        </p:nvSpPr>
        <p:spPr>
          <a:xfrm>
            <a:off x="0" y="198715"/>
            <a:ext cx="12303889" cy="6555641"/>
          </a:xfrm>
          <a:prstGeom prst="rect">
            <a:avLst/>
          </a:prstGeom>
          <a:noFill/>
        </p:spPr>
        <p:txBody>
          <a:bodyPr wrap="square">
            <a:spAutoFit/>
          </a:bodyPr>
          <a:lstStyle/>
          <a:p>
            <a:r>
              <a:rPr lang="en-US" sz="1400" b="0" i="0" u="none" strike="noStrike" dirty="0">
                <a:solidFill>
                  <a:srgbClr val="2C363A"/>
                </a:solidFill>
                <a:effectLst/>
                <a:latin typeface="Courier New" panose="02070309020205020404" pitchFamily="49" charset="0"/>
              </a:rPr>
              <a:t>Questions and comments for “Interpretability in the wild: a circuit for indirect object </a:t>
            </a:r>
            <a:r>
              <a:rPr lang="en-US" sz="1400" b="0" i="0" u="none" strike="noStrike" dirty="0" err="1">
                <a:solidFill>
                  <a:srgbClr val="2C363A"/>
                </a:solidFill>
                <a:effectLst/>
                <a:latin typeface="Courier New" panose="02070309020205020404" pitchFamily="49" charset="0"/>
              </a:rPr>
              <a:t>indentification</a:t>
            </a:r>
            <a:r>
              <a:rPr lang="en-US" sz="1400" b="0" i="0" u="none" strike="noStrike" dirty="0">
                <a:solidFill>
                  <a:srgbClr val="2C363A"/>
                </a:solidFill>
                <a:effectLst/>
                <a:latin typeface="Courier New" panose="02070309020205020404" pitchFamily="49" charset="0"/>
              </a:rPr>
              <a:t> in GPT-2 small”:</a:t>
            </a:r>
            <a:br>
              <a:rPr lang="en-US" sz="1400" dirty="0"/>
            </a:br>
            <a:br>
              <a:rPr lang="en-US" sz="1400" dirty="0"/>
            </a:br>
            <a:r>
              <a:rPr lang="en-US" sz="1400" b="0" i="0" u="none" strike="noStrike" dirty="0">
                <a:solidFill>
                  <a:srgbClr val="2C363A"/>
                </a:solidFill>
                <a:effectLst/>
                <a:latin typeface="Courier New" panose="02070309020205020404" pitchFamily="49" charset="0"/>
              </a:rPr>
              <a:t>    The paper made efforts in mechanistically understand how GPT2-small by focusing on the IOI task. And they had discovered several components by using the technique path patching, among which </a:t>
            </a:r>
            <a:r>
              <a:rPr lang="en-US" sz="1400" b="0" i="0" u="none" strike="noStrike" dirty="0" err="1">
                <a:solidFill>
                  <a:srgbClr val="2C363A"/>
                </a:solidFill>
                <a:effectLst/>
                <a:latin typeface="Courier New" panose="02070309020205020404" pitchFamily="49" charset="0"/>
              </a:rPr>
              <a:t>i</a:t>
            </a:r>
            <a:r>
              <a:rPr lang="en-US" sz="1400" b="0" i="0" u="none" strike="noStrike" dirty="0">
                <a:solidFill>
                  <a:srgbClr val="2C363A"/>
                </a:solidFill>
                <a:effectLst/>
                <a:latin typeface="Courier New" panose="02070309020205020404" pitchFamily="49" charset="0"/>
              </a:rPr>
              <a:t> am curious about the backup Name Movers heads. The authors knocked out the name movers head but found the circuit still working with these Name Movers heads, which changed the behaviors of other heads, what if these changed heads are originally S-Inhibition heads, induction heads, </a:t>
            </a:r>
            <a:r>
              <a:rPr lang="en-US" sz="1400" b="0" i="0" u="none" strike="noStrike" dirty="0" err="1">
                <a:solidFill>
                  <a:srgbClr val="2C363A"/>
                </a:solidFill>
                <a:effectLst/>
                <a:latin typeface="Courier New" panose="02070309020205020404" pitchFamily="49" charset="0"/>
              </a:rPr>
              <a:t>etc</a:t>
            </a:r>
            <a:r>
              <a:rPr lang="en-US" sz="1400" b="0" i="0" u="none" strike="noStrike" dirty="0">
                <a:solidFill>
                  <a:srgbClr val="2C363A"/>
                </a:solidFill>
                <a:effectLst/>
                <a:latin typeface="Courier New" panose="02070309020205020404" pitchFamily="49" charset="0"/>
              </a:rPr>
              <a:t>? Will they still act as their original role or just act as backup movers heads or both? If they just act as backup movers heads, then what nodes will act as their original roles, do we also have backup S-</a:t>
            </a:r>
            <a:r>
              <a:rPr lang="en-US" sz="1400" b="0" i="0" u="none" strike="noStrike" dirty="0" err="1">
                <a:solidFill>
                  <a:srgbClr val="2C363A"/>
                </a:solidFill>
                <a:effectLst/>
                <a:latin typeface="Courier New" panose="02070309020205020404" pitchFamily="49" charset="0"/>
              </a:rPr>
              <a:t>inhbition</a:t>
            </a:r>
            <a:r>
              <a:rPr lang="en-US" sz="1400" b="0" i="0" u="none" strike="noStrike" dirty="0">
                <a:solidFill>
                  <a:srgbClr val="2C363A"/>
                </a:solidFill>
                <a:effectLst/>
                <a:latin typeface="Courier New" panose="02070309020205020404" pitchFamily="49" charset="0"/>
              </a:rPr>
              <a:t>, induction heads?</a:t>
            </a:r>
            <a:br>
              <a:rPr lang="en-US" sz="1400" dirty="0"/>
            </a:br>
            <a:br>
              <a:rPr lang="en-US" sz="1400" dirty="0"/>
            </a:br>
            <a:br>
              <a:rPr lang="en-US" sz="1400" dirty="0"/>
            </a:br>
            <a:r>
              <a:rPr lang="en-US" sz="1400" b="0" i="0" u="none" strike="noStrike" dirty="0">
                <a:solidFill>
                  <a:srgbClr val="2C363A"/>
                </a:solidFill>
                <a:effectLst/>
                <a:latin typeface="Courier New" panose="02070309020205020404" pitchFamily="49" charset="0"/>
              </a:rPr>
              <a:t>    This paper mainly focus on the simple IOI tasks, but if we feed the circuits with more complicated tasks, such as inference, summarization, etc. These tasks cannot be done by only moving or copying information from the previous sentence. What will the components probably deal with these tasks, or if </a:t>
            </a:r>
            <a:r>
              <a:rPr lang="en-US" sz="1400" b="0" i="0" u="none" strike="noStrike" dirty="0" err="1">
                <a:solidFill>
                  <a:srgbClr val="2C363A"/>
                </a:solidFill>
                <a:effectLst/>
                <a:latin typeface="Courier New" panose="02070309020205020404" pitchFamily="49" charset="0"/>
              </a:rPr>
              <a:t>i</a:t>
            </a:r>
            <a:r>
              <a:rPr lang="en-US" sz="1400" b="0" i="0" u="none" strike="noStrike" dirty="0">
                <a:solidFill>
                  <a:srgbClr val="2C363A"/>
                </a:solidFill>
                <a:effectLst/>
                <a:latin typeface="Courier New" panose="02070309020205020404" pitchFamily="49" charset="0"/>
              </a:rPr>
              <a:t> can say for example, moving the name is just a subset of the abilities of the name movers heads, but actually they can perform more tasks than they are discovered?</a:t>
            </a:r>
            <a:br>
              <a:rPr lang="en-US" sz="1400" dirty="0"/>
            </a:br>
            <a:br>
              <a:rPr lang="en-US" sz="1400" dirty="0"/>
            </a:br>
            <a:r>
              <a:rPr lang="en-US" sz="1400" b="0" i="0" u="none" strike="noStrike" dirty="0">
                <a:solidFill>
                  <a:srgbClr val="2C363A"/>
                </a:solidFill>
                <a:effectLst/>
                <a:latin typeface="Courier New" panose="02070309020205020404" pitchFamily="49" charset="0"/>
              </a:rPr>
              <a:t>Questions and comments for “Towards Automated Circuit Discovery for </a:t>
            </a:r>
            <a:r>
              <a:rPr lang="en-US" sz="1400" b="0" i="0" u="none" strike="noStrike" dirty="0" err="1">
                <a:solidFill>
                  <a:srgbClr val="2C363A"/>
                </a:solidFill>
                <a:effectLst/>
                <a:latin typeface="Courier New" panose="02070309020205020404" pitchFamily="49" charset="0"/>
              </a:rPr>
              <a:t>machanistic</a:t>
            </a:r>
            <a:r>
              <a:rPr lang="en-US" sz="1400" b="0" i="0" u="none" strike="noStrike" dirty="0">
                <a:solidFill>
                  <a:srgbClr val="2C363A"/>
                </a:solidFill>
                <a:effectLst/>
                <a:latin typeface="Courier New" panose="02070309020205020404" pitchFamily="49" charset="0"/>
              </a:rPr>
              <a:t> </a:t>
            </a:r>
            <a:r>
              <a:rPr lang="en-US" sz="1400" b="0" i="0" u="none" strike="noStrike" dirty="0" err="1">
                <a:solidFill>
                  <a:srgbClr val="2C363A"/>
                </a:solidFill>
                <a:effectLst/>
                <a:latin typeface="Courier New" panose="02070309020205020404" pitchFamily="49" charset="0"/>
              </a:rPr>
              <a:t>interpreterbility</a:t>
            </a:r>
            <a:r>
              <a:rPr lang="en-US" sz="1400" b="0" i="0" u="none" strike="noStrike" dirty="0">
                <a:solidFill>
                  <a:srgbClr val="2C363A"/>
                </a:solidFill>
                <a:effectLst/>
                <a:latin typeface="Courier New" panose="02070309020205020404" pitchFamily="49" charset="0"/>
              </a:rPr>
              <a:t>”:</a:t>
            </a:r>
            <a:br>
              <a:rPr lang="en-US" sz="1400" dirty="0"/>
            </a:br>
            <a:br>
              <a:rPr lang="en-US" sz="1400" dirty="0"/>
            </a:br>
            <a:r>
              <a:rPr lang="en-US" sz="1400" b="0" i="0" u="none" strike="noStrike" dirty="0">
                <a:solidFill>
                  <a:srgbClr val="2C363A"/>
                </a:solidFill>
                <a:effectLst/>
                <a:latin typeface="Courier New" panose="02070309020205020404" pitchFamily="49" charset="0"/>
              </a:rPr>
              <a:t>    ACDC remove the edges that enter the nodes, so can we apply it to </a:t>
            </a:r>
            <a:r>
              <a:rPr lang="en-US" sz="1400" b="0" i="0" u="none" strike="noStrike" dirty="0" err="1">
                <a:solidFill>
                  <a:srgbClr val="2C363A"/>
                </a:solidFill>
                <a:effectLst/>
                <a:latin typeface="Courier New" panose="02070309020205020404" pitchFamily="49" charset="0"/>
              </a:rPr>
              <a:t>pratical</a:t>
            </a:r>
            <a:r>
              <a:rPr lang="en-US" sz="1400" b="0" i="0" u="none" strike="noStrike" dirty="0">
                <a:solidFill>
                  <a:srgbClr val="2C363A"/>
                </a:solidFill>
                <a:effectLst/>
                <a:latin typeface="Courier New" panose="02070309020205020404" pitchFamily="49" charset="0"/>
              </a:rPr>
              <a:t> application, for example, could ACDC identify unintended or emergent behaviors within language models? Would </a:t>
            </a:r>
            <a:r>
              <a:rPr lang="en-US" sz="1400" b="0" i="0" u="none" strike="noStrike" dirty="0" err="1">
                <a:solidFill>
                  <a:srgbClr val="2C363A"/>
                </a:solidFill>
                <a:effectLst/>
                <a:latin typeface="Courier New" panose="02070309020205020404" pitchFamily="49" charset="0"/>
              </a:rPr>
              <a:t>itbe</a:t>
            </a:r>
            <a:r>
              <a:rPr lang="en-US" sz="1400" b="0" i="0" u="none" strike="noStrike" dirty="0">
                <a:solidFill>
                  <a:srgbClr val="2C363A"/>
                </a:solidFill>
                <a:effectLst/>
                <a:latin typeface="Courier New" panose="02070309020205020404" pitchFamily="49" charset="0"/>
              </a:rPr>
              <a:t> able to reveal circuits involved in undesirable behaviors such as biases or toxicity, and could it help create mechanisms to disable these circuits?</a:t>
            </a:r>
            <a:br>
              <a:rPr lang="en-US" sz="1400" dirty="0"/>
            </a:br>
            <a:br>
              <a:rPr lang="en-US" sz="1400" dirty="0"/>
            </a:br>
            <a:br>
              <a:rPr lang="en-US" sz="1400" dirty="0"/>
            </a:br>
            <a:r>
              <a:rPr lang="en-US" sz="1400" b="0" i="0" u="none" strike="noStrike" dirty="0">
                <a:solidFill>
                  <a:srgbClr val="2C363A"/>
                </a:solidFill>
                <a:effectLst/>
                <a:latin typeface="Courier New" panose="02070309020205020404" pitchFamily="49" charset="0"/>
              </a:rPr>
              <a:t>    The paper noticed that the behaviors of ACDC and SP is very sensitive to hyperparameter and </a:t>
            </a:r>
            <a:r>
              <a:rPr lang="en-US" sz="1400" b="0" i="0" u="none" strike="noStrike" dirty="0" err="1">
                <a:solidFill>
                  <a:srgbClr val="2C363A"/>
                </a:solidFill>
                <a:effectLst/>
                <a:latin typeface="Courier New" panose="02070309020205020404" pitchFamily="49" charset="0"/>
              </a:rPr>
              <a:t>metricc</a:t>
            </a:r>
            <a:r>
              <a:rPr lang="en-US" sz="1400" b="0" i="0" u="none" strike="noStrike" dirty="0">
                <a:solidFill>
                  <a:srgbClr val="2C363A"/>
                </a:solidFill>
                <a:effectLst/>
                <a:latin typeface="Courier New" panose="02070309020205020404" pitchFamily="49" charset="0"/>
              </a:rPr>
              <a:t> choice, thus leads to varied and non-robust performance in some settings. So is there any improvement direction that can enable the algorithms to be more general?</a:t>
            </a:r>
            <a:br>
              <a:rPr lang="en-US" sz="1400" dirty="0"/>
            </a:br>
            <a:endParaRPr lang="en-CN" sz="1400" dirty="0"/>
          </a:p>
        </p:txBody>
      </p:sp>
    </p:spTree>
    <p:extLst>
      <p:ext uri="{BB962C8B-B14F-4D97-AF65-F5344CB8AC3E}">
        <p14:creationId xmlns:p14="http://schemas.microsoft.com/office/powerpoint/2010/main" val="3660137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68135-9F99-4D42-DE8B-8C3A0DA4AA6D}"/>
              </a:ext>
            </a:extLst>
          </p:cNvPr>
          <p:cNvSpPr>
            <a:spLocks noGrp="1"/>
          </p:cNvSpPr>
          <p:nvPr>
            <p:ph type="dt" sz="half" idx="10"/>
          </p:nvPr>
        </p:nvSpPr>
        <p:spPr/>
        <p:txBody>
          <a:bodyPr/>
          <a:lstStyle/>
          <a:p>
            <a:fld id="{F8469FAD-7D11-164C-A935-AE40D99637A1}" type="datetime1">
              <a:rPr lang="en-US" smtClean="0"/>
              <a:t>11/15/24</a:t>
            </a:fld>
            <a:endParaRPr lang="en-CN"/>
          </a:p>
        </p:txBody>
      </p:sp>
      <p:sp>
        <p:nvSpPr>
          <p:cNvPr id="3" name="Footer Placeholder 2">
            <a:extLst>
              <a:ext uri="{FF2B5EF4-FFF2-40B4-BE49-F238E27FC236}">
                <a16:creationId xmlns:a16="http://schemas.microsoft.com/office/drawing/2014/main" id="{FBD63A09-6C80-5FFD-6FCB-1BA28E540134}"/>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0AB53D6B-685C-6411-E834-242914D91D9D}"/>
              </a:ext>
            </a:extLst>
          </p:cNvPr>
          <p:cNvSpPr>
            <a:spLocks noGrp="1"/>
          </p:cNvSpPr>
          <p:nvPr>
            <p:ph type="sldNum" sz="quarter" idx="12"/>
          </p:nvPr>
        </p:nvSpPr>
        <p:spPr/>
        <p:txBody>
          <a:bodyPr/>
          <a:lstStyle/>
          <a:p>
            <a:fld id="{3FDE72A6-3D0B-EA49-B477-CEE2EA9AC328}" type="slidenum">
              <a:rPr lang="en-CN" smtClean="0"/>
              <a:t>42</a:t>
            </a:fld>
            <a:endParaRPr lang="en-CN"/>
          </a:p>
        </p:txBody>
      </p:sp>
      <p:sp>
        <p:nvSpPr>
          <p:cNvPr id="6" name="TextBox 5">
            <a:extLst>
              <a:ext uri="{FF2B5EF4-FFF2-40B4-BE49-F238E27FC236}">
                <a16:creationId xmlns:a16="http://schemas.microsoft.com/office/drawing/2014/main" id="{4AB757C4-9E10-36CA-155D-490F0821F209}"/>
              </a:ext>
            </a:extLst>
          </p:cNvPr>
          <p:cNvSpPr txBox="1"/>
          <p:nvPr/>
        </p:nvSpPr>
        <p:spPr>
          <a:xfrm>
            <a:off x="746566" y="1354137"/>
            <a:ext cx="10955439" cy="2585323"/>
          </a:xfrm>
          <a:prstGeom prst="rect">
            <a:avLst/>
          </a:prstGeom>
          <a:noFill/>
        </p:spPr>
        <p:txBody>
          <a:bodyPr wrap="square">
            <a:spAutoFit/>
          </a:bodyPr>
          <a:lstStyle/>
          <a:p>
            <a:r>
              <a:rPr lang="en-US" b="0" i="0" u="none" strike="noStrike" dirty="0">
                <a:solidFill>
                  <a:srgbClr val="2C363A"/>
                </a:solidFill>
                <a:effectLst/>
                <a:latin typeface="Courier New" panose="02070309020205020404" pitchFamily="49" charset="0"/>
              </a:rPr>
              <a:t>I found the finding that attention heads can acquire each other's "responsibilities" in their absence really interesting and would like to see more research on this. For example, does this hold for all capabilities or just for those who are essential?</a:t>
            </a:r>
            <a:br>
              <a:rPr lang="en-US" dirty="0"/>
            </a:br>
            <a:r>
              <a:rPr lang="en-US" b="0" i="0" u="none" strike="noStrike" dirty="0">
                <a:solidFill>
                  <a:srgbClr val="2C363A"/>
                </a:solidFill>
                <a:effectLst/>
                <a:latin typeface="Courier New" panose="02070309020205020404" pitchFamily="49" charset="0"/>
              </a:rPr>
              <a:t>    I was a bit confused with the results of the completeness criterion on 4.1, their two methods suggest that their circuit is complete but the greedily optimized method strongly suggest that it is not? So what would be the conclusion here?</a:t>
            </a:r>
            <a:br>
              <a:rPr lang="en-US" dirty="0"/>
            </a:br>
            <a:endParaRPr lang="en-CN" dirty="0"/>
          </a:p>
        </p:txBody>
      </p:sp>
    </p:spTree>
    <p:extLst>
      <p:ext uri="{BB962C8B-B14F-4D97-AF65-F5344CB8AC3E}">
        <p14:creationId xmlns:p14="http://schemas.microsoft.com/office/powerpoint/2010/main" val="3478554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C5A6B3-4421-5EE6-3886-357BC583244F}"/>
              </a:ext>
            </a:extLst>
          </p:cNvPr>
          <p:cNvSpPr>
            <a:spLocks noGrp="1"/>
          </p:cNvSpPr>
          <p:nvPr>
            <p:ph type="dt" sz="half" idx="10"/>
          </p:nvPr>
        </p:nvSpPr>
        <p:spPr/>
        <p:txBody>
          <a:bodyPr/>
          <a:lstStyle/>
          <a:p>
            <a:fld id="{E891ECC4-DA02-F342-A08E-7763158D3B1B}" type="datetime1">
              <a:rPr lang="en-US" smtClean="0"/>
              <a:t>11/15/24</a:t>
            </a:fld>
            <a:endParaRPr lang="en-CN"/>
          </a:p>
        </p:txBody>
      </p:sp>
      <p:sp>
        <p:nvSpPr>
          <p:cNvPr id="3" name="Footer Placeholder 2">
            <a:extLst>
              <a:ext uri="{FF2B5EF4-FFF2-40B4-BE49-F238E27FC236}">
                <a16:creationId xmlns:a16="http://schemas.microsoft.com/office/drawing/2014/main" id="{D4BDF645-7AE0-0A23-B462-15DD140D36DB}"/>
              </a:ext>
            </a:extLst>
          </p:cNvPr>
          <p:cNvSpPr>
            <a:spLocks noGrp="1"/>
          </p:cNvSpPr>
          <p:nvPr>
            <p:ph type="ftr" sz="quarter" idx="11"/>
          </p:nvPr>
        </p:nvSpPr>
        <p:spPr/>
        <p:txBody>
          <a:bodyPr/>
          <a:lstStyle/>
          <a:p>
            <a:r>
              <a:rPr lang="en-US"/>
              <a:t>transform circuit</a:t>
            </a:r>
            <a:endParaRPr lang="en-CN"/>
          </a:p>
        </p:txBody>
      </p:sp>
      <p:sp>
        <p:nvSpPr>
          <p:cNvPr id="4" name="Slide Number Placeholder 3">
            <a:extLst>
              <a:ext uri="{FF2B5EF4-FFF2-40B4-BE49-F238E27FC236}">
                <a16:creationId xmlns:a16="http://schemas.microsoft.com/office/drawing/2014/main" id="{32B46A8E-EBB7-20EA-4D74-FCE885BE49D7}"/>
              </a:ext>
            </a:extLst>
          </p:cNvPr>
          <p:cNvSpPr>
            <a:spLocks noGrp="1"/>
          </p:cNvSpPr>
          <p:nvPr>
            <p:ph type="sldNum" sz="quarter" idx="12"/>
          </p:nvPr>
        </p:nvSpPr>
        <p:spPr/>
        <p:txBody>
          <a:bodyPr/>
          <a:lstStyle/>
          <a:p>
            <a:fld id="{3FDE72A6-3D0B-EA49-B477-CEE2EA9AC328}" type="slidenum">
              <a:rPr lang="en-CN" smtClean="0"/>
              <a:t>43</a:t>
            </a:fld>
            <a:endParaRPr lang="en-CN"/>
          </a:p>
        </p:txBody>
      </p:sp>
      <p:sp>
        <p:nvSpPr>
          <p:cNvPr id="6" name="TextBox 5">
            <a:extLst>
              <a:ext uri="{FF2B5EF4-FFF2-40B4-BE49-F238E27FC236}">
                <a16:creationId xmlns:a16="http://schemas.microsoft.com/office/drawing/2014/main" id="{ABC6A684-A37E-43F3-879E-F8206E320CAB}"/>
              </a:ext>
            </a:extLst>
          </p:cNvPr>
          <p:cNvSpPr txBox="1"/>
          <p:nvPr/>
        </p:nvSpPr>
        <p:spPr>
          <a:xfrm>
            <a:off x="1311355" y="2828835"/>
            <a:ext cx="1464375" cy="1200329"/>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CN" sz="3600" dirty="0"/>
              <a:t>GPT-2 </a:t>
            </a:r>
          </a:p>
          <a:p>
            <a:r>
              <a:rPr lang="en-CN" sz="3600" dirty="0"/>
              <a:t>small</a:t>
            </a:r>
          </a:p>
        </p:txBody>
      </p:sp>
      <p:sp>
        <p:nvSpPr>
          <p:cNvPr id="8" name="TextBox 7">
            <a:extLst>
              <a:ext uri="{FF2B5EF4-FFF2-40B4-BE49-F238E27FC236}">
                <a16:creationId xmlns:a16="http://schemas.microsoft.com/office/drawing/2014/main" id="{C10D1254-1D41-DA33-7667-85678A3E0189}"/>
              </a:ext>
            </a:extLst>
          </p:cNvPr>
          <p:cNvSpPr txBox="1"/>
          <p:nvPr/>
        </p:nvSpPr>
        <p:spPr>
          <a:xfrm>
            <a:off x="228596" y="4825677"/>
            <a:ext cx="3629891" cy="369332"/>
          </a:xfrm>
          <a:prstGeom prst="rect">
            <a:avLst/>
          </a:prstGeom>
          <a:noFill/>
        </p:spPr>
        <p:txBody>
          <a:bodyPr wrap="square">
            <a:spAutoFit/>
          </a:bodyPr>
          <a:lstStyle/>
          <a:p>
            <a:r>
              <a:rPr lang="en-US" i="1" dirty="0">
                <a:effectLst/>
                <a:latin typeface="Helvetica" pitchFamily="2" charset="0"/>
              </a:rPr>
              <a:t>“The war lasted from 1517 to 15”.</a:t>
            </a:r>
            <a:endParaRPr lang="en-US" dirty="0">
              <a:effectLst/>
              <a:latin typeface="Helvetica" pitchFamily="2" charset="0"/>
            </a:endParaRPr>
          </a:p>
        </p:txBody>
      </p:sp>
      <p:sp>
        <p:nvSpPr>
          <p:cNvPr id="11" name="Up Arrow 10">
            <a:extLst>
              <a:ext uri="{FF2B5EF4-FFF2-40B4-BE49-F238E27FC236}">
                <a16:creationId xmlns:a16="http://schemas.microsoft.com/office/drawing/2014/main" id="{8A5384CE-01FC-AFA1-39E7-EA34707D048F}"/>
              </a:ext>
            </a:extLst>
          </p:cNvPr>
          <p:cNvSpPr/>
          <p:nvPr/>
        </p:nvSpPr>
        <p:spPr>
          <a:xfrm>
            <a:off x="1922381" y="4052781"/>
            <a:ext cx="242320" cy="79651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 name="TextBox 11">
            <a:extLst>
              <a:ext uri="{FF2B5EF4-FFF2-40B4-BE49-F238E27FC236}">
                <a16:creationId xmlns:a16="http://schemas.microsoft.com/office/drawing/2014/main" id="{DF6D894B-A4A8-E579-875E-831A78C6C9AB}"/>
              </a:ext>
            </a:extLst>
          </p:cNvPr>
          <p:cNvSpPr txBox="1"/>
          <p:nvPr/>
        </p:nvSpPr>
        <p:spPr>
          <a:xfrm>
            <a:off x="464649" y="685054"/>
            <a:ext cx="9257855" cy="584775"/>
          </a:xfrm>
          <a:prstGeom prst="rect">
            <a:avLst/>
          </a:prstGeom>
          <a:noFill/>
        </p:spPr>
        <p:txBody>
          <a:bodyPr wrap="none" rtlCol="0">
            <a:spAutoFit/>
          </a:bodyPr>
          <a:lstStyle/>
          <a:p>
            <a:r>
              <a:rPr lang="en-CN" sz="3200" dirty="0"/>
              <a:t>Eg. </a:t>
            </a:r>
            <a:r>
              <a:rPr lang="en-US" sz="3200" dirty="0"/>
              <a:t>G</a:t>
            </a:r>
            <a:r>
              <a:rPr lang="en-CN" sz="3200" dirty="0"/>
              <a:t>reater-Than task                                        Eg. IOI task</a:t>
            </a:r>
          </a:p>
        </p:txBody>
      </p:sp>
      <p:sp>
        <p:nvSpPr>
          <p:cNvPr id="13" name="Up Arrow 12">
            <a:extLst>
              <a:ext uri="{FF2B5EF4-FFF2-40B4-BE49-F238E27FC236}">
                <a16:creationId xmlns:a16="http://schemas.microsoft.com/office/drawing/2014/main" id="{2B1036E9-EBA3-8ECD-7E00-F6240B5D5BB7}"/>
              </a:ext>
            </a:extLst>
          </p:cNvPr>
          <p:cNvSpPr/>
          <p:nvPr/>
        </p:nvSpPr>
        <p:spPr>
          <a:xfrm>
            <a:off x="1922381" y="1999794"/>
            <a:ext cx="242320" cy="79651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4" name="TextBox 13">
            <a:extLst>
              <a:ext uri="{FF2B5EF4-FFF2-40B4-BE49-F238E27FC236}">
                <a16:creationId xmlns:a16="http://schemas.microsoft.com/office/drawing/2014/main" id="{AE581A87-FB8E-59FC-192F-1DEF37710892}"/>
              </a:ext>
            </a:extLst>
          </p:cNvPr>
          <p:cNvSpPr txBox="1"/>
          <p:nvPr/>
        </p:nvSpPr>
        <p:spPr>
          <a:xfrm>
            <a:off x="1314747" y="1578480"/>
            <a:ext cx="1268296" cy="523220"/>
          </a:xfrm>
          <a:prstGeom prst="rect">
            <a:avLst/>
          </a:prstGeom>
          <a:noFill/>
        </p:spPr>
        <p:txBody>
          <a:bodyPr wrap="square" rtlCol="0">
            <a:spAutoFit/>
          </a:bodyPr>
          <a:lstStyle/>
          <a:p>
            <a:r>
              <a:rPr lang="en-CN" sz="2800" dirty="0"/>
              <a:t>[18,99]</a:t>
            </a:r>
          </a:p>
        </p:txBody>
      </p:sp>
      <p:sp>
        <p:nvSpPr>
          <p:cNvPr id="15" name="TextBox 14">
            <a:extLst>
              <a:ext uri="{FF2B5EF4-FFF2-40B4-BE49-F238E27FC236}">
                <a16:creationId xmlns:a16="http://schemas.microsoft.com/office/drawing/2014/main" id="{E6E29873-D50F-3380-F572-7025E1771EF1}"/>
              </a:ext>
            </a:extLst>
          </p:cNvPr>
          <p:cNvSpPr txBox="1"/>
          <p:nvPr/>
        </p:nvSpPr>
        <p:spPr>
          <a:xfrm>
            <a:off x="7878412" y="2796307"/>
            <a:ext cx="1464375" cy="1200329"/>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CN" sz="3600" dirty="0"/>
              <a:t>GPT-2 </a:t>
            </a:r>
          </a:p>
          <a:p>
            <a:r>
              <a:rPr lang="en-CN" sz="3600" dirty="0"/>
              <a:t>small</a:t>
            </a:r>
          </a:p>
        </p:txBody>
      </p:sp>
      <p:sp>
        <p:nvSpPr>
          <p:cNvPr id="17" name="Up Arrow 16">
            <a:extLst>
              <a:ext uri="{FF2B5EF4-FFF2-40B4-BE49-F238E27FC236}">
                <a16:creationId xmlns:a16="http://schemas.microsoft.com/office/drawing/2014/main" id="{F265109D-E2E1-997E-F2F8-2290CE1C7646}"/>
              </a:ext>
            </a:extLst>
          </p:cNvPr>
          <p:cNvSpPr/>
          <p:nvPr/>
        </p:nvSpPr>
        <p:spPr>
          <a:xfrm>
            <a:off x="8489438" y="4020253"/>
            <a:ext cx="242320" cy="79651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8" name="Up Arrow 17">
            <a:extLst>
              <a:ext uri="{FF2B5EF4-FFF2-40B4-BE49-F238E27FC236}">
                <a16:creationId xmlns:a16="http://schemas.microsoft.com/office/drawing/2014/main" id="{69DF6E32-FBC8-CB78-792F-2219E77EBDEC}"/>
              </a:ext>
            </a:extLst>
          </p:cNvPr>
          <p:cNvSpPr/>
          <p:nvPr/>
        </p:nvSpPr>
        <p:spPr>
          <a:xfrm>
            <a:off x="8489438" y="1967266"/>
            <a:ext cx="242320" cy="79651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9" name="TextBox 18">
            <a:extLst>
              <a:ext uri="{FF2B5EF4-FFF2-40B4-BE49-F238E27FC236}">
                <a16:creationId xmlns:a16="http://schemas.microsoft.com/office/drawing/2014/main" id="{EFF810DC-5397-90C6-5A14-DBDB946A07A8}"/>
              </a:ext>
            </a:extLst>
          </p:cNvPr>
          <p:cNvSpPr txBox="1"/>
          <p:nvPr/>
        </p:nvSpPr>
        <p:spPr>
          <a:xfrm>
            <a:off x="7881804" y="1545952"/>
            <a:ext cx="1268296" cy="523220"/>
          </a:xfrm>
          <a:prstGeom prst="rect">
            <a:avLst/>
          </a:prstGeom>
          <a:noFill/>
        </p:spPr>
        <p:txBody>
          <a:bodyPr wrap="square" rtlCol="0">
            <a:spAutoFit/>
          </a:bodyPr>
          <a:lstStyle/>
          <a:p>
            <a:r>
              <a:rPr lang="en-CN" sz="2800" dirty="0"/>
              <a:t>    John</a:t>
            </a:r>
          </a:p>
        </p:txBody>
      </p:sp>
      <p:sp>
        <p:nvSpPr>
          <p:cNvPr id="21" name="TextBox 20">
            <a:extLst>
              <a:ext uri="{FF2B5EF4-FFF2-40B4-BE49-F238E27FC236}">
                <a16:creationId xmlns:a16="http://schemas.microsoft.com/office/drawing/2014/main" id="{D2A8FF0E-A06F-61F8-A71E-F77FFF06EC6E}"/>
              </a:ext>
            </a:extLst>
          </p:cNvPr>
          <p:cNvSpPr txBox="1"/>
          <p:nvPr/>
        </p:nvSpPr>
        <p:spPr>
          <a:xfrm>
            <a:off x="6757403" y="4871843"/>
            <a:ext cx="3948710" cy="646331"/>
          </a:xfrm>
          <a:prstGeom prst="rect">
            <a:avLst/>
          </a:prstGeom>
          <a:noFill/>
        </p:spPr>
        <p:txBody>
          <a:bodyPr wrap="square">
            <a:spAutoFit/>
          </a:bodyPr>
          <a:lstStyle/>
          <a:p>
            <a:r>
              <a:rPr lang="en-US" i="1" dirty="0">
                <a:effectLst/>
                <a:latin typeface="Helvetica" pitchFamily="2" charset="0"/>
              </a:rPr>
              <a:t>When John and Mary went to the</a:t>
            </a:r>
            <a:endParaRPr lang="en-US" dirty="0">
              <a:effectLst/>
              <a:latin typeface="Helvetica" pitchFamily="2" charset="0"/>
            </a:endParaRPr>
          </a:p>
          <a:p>
            <a:r>
              <a:rPr lang="en-US" i="1" dirty="0">
                <a:effectLst/>
                <a:latin typeface="Helvetica" pitchFamily="2" charset="0"/>
              </a:rPr>
              <a:t>store, Mary gave a bottle of milk to</a:t>
            </a:r>
            <a:endParaRPr lang="en-US" dirty="0">
              <a:effectLst/>
              <a:latin typeface="Helvetica" pitchFamily="2" charset="0"/>
            </a:endParaRPr>
          </a:p>
        </p:txBody>
      </p:sp>
      <p:sp>
        <p:nvSpPr>
          <p:cNvPr id="22" name="TextBox 21">
            <a:extLst>
              <a:ext uri="{FF2B5EF4-FFF2-40B4-BE49-F238E27FC236}">
                <a16:creationId xmlns:a16="http://schemas.microsoft.com/office/drawing/2014/main" id="{D82A4E3F-70B4-B426-7D02-16C1A46C853C}"/>
              </a:ext>
            </a:extLst>
          </p:cNvPr>
          <p:cNvSpPr txBox="1"/>
          <p:nvPr/>
        </p:nvSpPr>
        <p:spPr>
          <a:xfrm>
            <a:off x="8056808" y="726536"/>
            <a:ext cx="3850783" cy="1754326"/>
          </a:xfrm>
          <a:prstGeom prst="rect">
            <a:avLst/>
          </a:prstGeom>
          <a:noFill/>
          <a:ln w="47625">
            <a:solidFill>
              <a:srgbClr val="FF0000"/>
            </a:solidFill>
          </a:ln>
        </p:spPr>
        <p:txBody>
          <a:bodyPr wrap="square" rtlCol="0">
            <a:spAutoFit/>
          </a:bodyPr>
          <a:lstStyle/>
          <a:p>
            <a:endParaRPr lang="en-US" dirty="0"/>
          </a:p>
          <a:p>
            <a:endParaRPr lang="en-US" dirty="0"/>
          </a:p>
          <a:p>
            <a:r>
              <a:rPr lang="en-US" dirty="0"/>
              <a:t>	</a:t>
            </a:r>
          </a:p>
          <a:p>
            <a:r>
              <a:rPr lang="en-US" dirty="0"/>
              <a:t>	                  </a:t>
            </a:r>
            <a:r>
              <a:rPr lang="en-US" dirty="0">
                <a:solidFill>
                  <a:srgbClr val="FF0000"/>
                </a:solidFill>
              </a:rPr>
              <a:t>Logit difference</a:t>
            </a:r>
          </a:p>
          <a:p>
            <a:r>
              <a:rPr lang="en-US" dirty="0">
                <a:solidFill>
                  <a:srgbClr val="FF0000"/>
                </a:solidFill>
              </a:rPr>
              <a:t>		(John – Mary) </a:t>
            </a:r>
          </a:p>
          <a:p>
            <a:endParaRPr lang="en-US" dirty="0"/>
          </a:p>
        </p:txBody>
      </p:sp>
      <p:sp>
        <p:nvSpPr>
          <p:cNvPr id="23" name="TextBox 22">
            <a:extLst>
              <a:ext uri="{FF2B5EF4-FFF2-40B4-BE49-F238E27FC236}">
                <a16:creationId xmlns:a16="http://schemas.microsoft.com/office/drawing/2014/main" id="{7F4CB527-48D8-4C5F-CA84-2BB0ECC037C4}"/>
              </a:ext>
            </a:extLst>
          </p:cNvPr>
          <p:cNvSpPr txBox="1"/>
          <p:nvPr/>
        </p:nvSpPr>
        <p:spPr>
          <a:xfrm>
            <a:off x="1030192" y="741016"/>
            <a:ext cx="3850783" cy="1754326"/>
          </a:xfrm>
          <a:prstGeom prst="rect">
            <a:avLst/>
          </a:prstGeom>
          <a:noFill/>
          <a:ln w="47625">
            <a:solidFill>
              <a:srgbClr val="FF0000"/>
            </a:solidFill>
          </a:ln>
        </p:spPr>
        <p:txBody>
          <a:bodyPr wrap="square" rtlCol="0">
            <a:spAutoFit/>
          </a:bodyPr>
          <a:lstStyle/>
          <a:p>
            <a:endParaRPr lang="en-US" dirty="0"/>
          </a:p>
          <a:p>
            <a:endParaRPr lang="en-US" dirty="0"/>
          </a:p>
          <a:p>
            <a:r>
              <a:rPr lang="en-US" dirty="0"/>
              <a:t>	</a:t>
            </a:r>
          </a:p>
          <a:p>
            <a:r>
              <a:rPr lang="en-US" dirty="0"/>
              <a:t>	              </a:t>
            </a:r>
            <a:r>
              <a:rPr lang="en-US" dirty="0">
                <a:solidFill>
                  <a:srgbClr val="FF0000"/>
                </a:solidFill>
              </a:rPr>
              <a:t>Probability difference</a:t>
            </a:r>
          </a:p>
          <a:p>
            <a:r>
              <a:rPr lang="en-US" dirty="0">
                <a:solidFill>
                  <a:srgbClr val="FF0000"/>
                </a:solidFill>
              </a:rPr>
              <a:t>		</a:t>
            </a:r>
          </a:p>
          <a:p>
            <a:endParaRPr lang="en-US" dirty="0"/>
          </a:p>
        </p:txBody>
      </p:sp>
      <p:sp>
        <p:nvSpPr>
          <p:cNvPr id="24" name="8-Point Star 23">
            <a:extLst>
              <a:ext uri="{FF2B5EF4-FFF2-40B4-BE49-F238E27FC236}">
                <a16:creationId xmlns:a16="http://schemas.microsoft.com/office/drawing/2014/main" id="{EFE4B4E5-096A-A2D9-F0F3-2607DC0A777A}"/>
              </a:ext>
            </a:extLst>
          </p:cNvPr>
          <p:cNvSpPr/>
          <p:nvPr/>
        </p:nvSpPr>
        <p:spPr>
          <a:xfrm>
            <a:off x="4994958" y="3344345"/>
            <a:ext cx="1177636" cy="1067904"/>
          </a:xfrm>
          <a:prstGeom prst="star8">
            <a:avLst>
              <a:gd name="adj" fmla="val 223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dirty="0">
                <a:hlinkClick r:id="rId3" action="ppaction://hlinksldjump"/>
              </a:rPr>
              <a:t>S1</a:t>
            </a:r>
            <a:endParaRPr lang="en-CN" dirty="0"/>
          </a:p>
        </p:txBody>
      </p:sp>
    </p:spTree>
    <p:extLst>
      <p:ext uri="{BB962C8B-B14F-4D97-AF65-F5344CB8AC3E}">
        <p14:creationId xmlns:p14="http://schemas.microsoft.com/office/powerpoint/2010/main" val="2416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4BE6-BDF6-5D9C-FC8B-61BA29502275}"/>
              </a:ext>
            </a:extLst>
          </p:cNvPr>
          <p:cNvSpPr>
            <a:spLocks noGrp="1"/>
          </p:cNvSpPr>
          <p:nvPr>
            <p:ph type="title"/>
          </p:nvPr>
        </p:nvSpPr>
        <p:spPr/>
        <p:txBody>
          <a:bodyPr/>
          <a:lstStyle/>
          <a:p>
            <a:r>
              <a:rPr lang="en-US" dirty="0"/>
              <a:t>Overview of the Indirect Object Identification (IOI) Task</a:t>
            </a:r>
            <a:endParaRPr lang="en-CN" dirty="0"/>
          </a:p>
        </p:txBody>
      </p:sp>
      <p:sp>
        <p:nvSpPr>
          <p:cNvPr id="3" name="Date Placeholder 2">
            <a:extLst>
              <a:ext uri="{FF2B5EF4-FFF2-40B4-BE49-F238E27FC236}">
                <a16:creationId xmlns:a16="http://schemas.microsoft.com/office/drawing/2014/main" id="{C526BE18-C177-82CB-3D89-BCE9602611A3}"/>
              </a:ext>
            </a:extLst>
          </p:cNvPr>
          <p:cNvSpPr>
            <a:spLocks noGrp="1"/>
          </p:cNvSpPr>
          <p:nvPr>
            <p:ph type="dt" sz="half" idx="10"/>
          </p:nvPr>
        </p:nvSpPr>
        <p:spPr/>
        <p:txBody>
          <a:bodyPr/>
          <a:lstStyle/>
          <a:p>
            <a:fld id="{BBBA0E62-7238-534F-9C02-B7C35871DC22}" type="datetime1">
              <a:rPr lang="en-US" smtClean="0"/>
              <a:t>11/15/24</a:t>
            </a:fld>
            <a:endParaRPr lang="en-CN"/>
          </a:p>
        </p:txBody>
      </p:sp>
      <p:sp>
        <p:nvSpPr>
          <p:cNvPr id="4" name="Footer Placeholder 3">
            <a:extLst>
              <a:ext uri="{FF2B5EF4-FFF2-40B4-BE49-F238E27FC236}">
                <a16:creationId xmlns:a16="http://schemas.microsoft.com/office/drawing/2014/main" id="{9660C11F-9C23-37C3-A27E-DB179EBA3D5B}"/>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32C3EF3C-1DAE-129B-3C77-157485B05020}"/>
              </a:ext>
            </a:extLst>
          </p:cNvPr>
          <p:cNvSpPr>
            <a:spLocks noGrp="1"/>
          </p:cNvSpPr>
          <p:nvPr>
            <p:ph type="sldNum" sz="quarter" idx="12"/>
          </p:nvPr>
        </p:nvSpPr>
        <p:spPr/>
        <p:txBody>
          <a:bodyPr/>
          <a:lstStyle/>
          <a:p>
            <a:fld id="{3FDE72A6-3D0B-EA49-B477-CEE2EA9AC328}" type="slidenum">
              <a:rPr lang="en-CN" smtClean="0"/>
              <a:t>5</a:t>
            </a:fld>
            <a:endParaRPr lang="en-CN"/>
          </a:p>
        </p:txBody>
      </p:sp>
      <p:sp>
        <p:nvSpPr>
          <p:cNvPr id="6" name="TextBox 5">
            <a:extLst>
              <a:ext uri="{FF2B5EF4-FFF2-40B4-BE49-F238E27FC236}">
                <a16:creationId xmlns:a16="http://schemas.microsoft.com/office/drawing/2014/main" id="{D7085A83-71BD-DB0C-AFD3-B2A9D19B9229}"/>
              </a:ext>
            </a:extLst>
          </p:cNvPr>
          <p:cNvSpPr txBox="1"/>
          <p:nvPr/>
        </p:nvSpPr>
        <p:spPr>
          <a:xfrm>
            <a:off x="838200" y="1325563"/>
            <a:ext cx="11062648" cy="3970318"/>
          </a:xfrm>
          <a:prstGeom prst="rect">
            <a:avLst/>
          </a:prstGeom>
          <a:noFill/>
        </p:spPr>
        <p:txBody>
          <a:bodyPr wrap="square" rtlCol="0">
            <a:spAutoFit/>
          </a:bodyPr>
          <a:lstStyle/>
          <a:p>
            <a:r>
              <a:rPr lang="en-US" sz="2800" dirty="0">
                <a:solidFill>
                  <a:schemeClr val="accent1"/>
                </a:solidFill>
              </a:rPr>
              <a:t>T</a:t>
            </a:r>
            <a:r>
              <a:rPr lang="en-CN" sz="2800" dirty="0">
                <a:solidFill>
                  <a:schemeClr val="accent1"/>
                </a:solidFill>
              </a:rPr>
              <a:t>ask                </a:t>
            </a:r>
            <a:r>
              <a:rPr lang="en-CN" sz="2800" dirty="0"/>
              <a:t>-&gt; IOI (indirect object indentification)</a:t>
            </a:r>
          </a:p>
          <a:p>
            <a:endParaRPr lang="en-CN" sz="2800" dirty="0"/>
          </a:p>
          <a:p>
            <a:r>
              <a:rPr lang="en-US" sz="2800" dirty="0">
                <a:solidFill>
                  <a:schemeClr val="accent1"/>
                </a:solidFill>
              </a:rPr>
              <a:t>D</a:t>
            </a:r>
            <a:r>
              <a:rPr lang="en-CN" sz="2800" dirty="0">
                <a:solidFill>
                  <a:schemeClr val="accent1"/>
                </a:solidFill>
              </a:rPr>
              <a:t>ataset        </a:t>
            </a:r>
            <a:r>
              <a:rPr lang="en-CN" sz="2800" dirty="0"/>
              <a:t>-&gt; prompts generated from templates(Pioi and PABC)</a:t>
            </a:r>
          </a:p>
          <a:p>
            <a:endParaRPr lang="en-CN" sz="2800" dirty="0"/>
          </a:p>
          <a:p>
            <a:r>
              <a:rPr lang="en-CN" sz="2800" dirty="0">
                <a:solidFill>
                  <a:srgbClr val="4D89C0"/>
                </a:solidFill>
              </a:rPr>
              <a:t>Metric            </a:t>
            </a:r>
            <a:r>
              <a:rPr lang="en-CN" sz="2800" dirty="0"/>
              <a:t>-&gt; logit different between (IOI – S and IO probability</a:t>
            </a:r>
          </a:p>
          <a:p>
            <a:r>
              <a:rPr lang="en-CN" sz="2800" dirty="0"/>
              <a:t>------------------------------------------------------------------------------------------</a:t>
            </a:r>
          </a:p>
          <a:p>
            <a:r>
              <a:rPr lang="en-US" sz="2800" dirty="0"/>
              <a:t>G</a:t>
            </a:r>
            <a:r>
              <a:rPr lang="en-CN" sz="2800" dirty="0"/>
              <a:t>ranularity  -&gt; attention head(s)</a:t>
            </a:r>
          </a:p>
          <a:p>
            <a:r>
              <a:rPr lang="en-CN" sz="2800" dirty="0"/>
              <a:t>------------------------------------------------------------------------------------------</a:t>
            </a:r>
          </a:p>
          <a:p>
            <a:r>
              <a:rPr lang="en-US" sz="2800" dirty="0"/>
              <a:t>P</a:t>
            </a:r>
            <a:r>
              <a:rPr lang="en-CN" sz="2800" dirty="0"/>
              <a:t>athing experiment(manully without ACDC)</a:t>
            </a:r>
          </a:p>
        </p:txBody>
      </p:sp>
    </p:spTree>
    <p:extLst>
      <p:ext uri="{BB962C8B-B14F-4D97-AF65-F5344CB8AC3E}">
        <p14:creationId xmlns:p14="http://schemas.microsoft.com/office/powerpoint/2010/main" val="153462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linds(horizontal)">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blinds(horizontal)">
                                      <p:cBhvr>
                                        <p:cTn id="18" dur="500"/>
                                        <p:tgtEl>
                                          <p:spTgt spid="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blinds(horizontal)">
                                      <p:cBhvr>
                                        <p:cTn id="2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E69A-47F0-2705-2599-6B6260E5CE79}"/>
              </a:ext>
            </a:extLst>
          </p:cNvPr>
          <p:cNvSpPr>
            <a:spLocks noGrp="1"/>
          </p:cNvSpPr>
          <p:nvPr>
            <p:ph type="title"/>
          </p:nvPr>
        </p:nvSpPr>
        <p:spPr/>
        <p:txBody>
          <a:bodyPr/>
          <a:lstStyle/>
          <a:p>
            <a:r>
              <a:rPr lang="en-CN" dirty="0"/>
              <a:t>TASK : IOI(indirect object identification)</a:t>
            </a:r>
          </a:p>
        </p:txBody>
      </p:sp>
      <p:sp>
        <p:nvSpPr>
          <p:cNvPr id="3" name="Date Placeholder 2">
            <a:extLst>
              <a:ext uri="{FF2B5EF4-FFF2-40B4-BE49-F238E27FC236}">
                <a16:creationId xmlns:a16="http://schemas.microsoft.com/office/drawing/2014/main" id="{647A4A66-EC89-F2C5-4122-2042BD19E31B}"/>
              </a:ext>
            </a:extLst>
          </p:cNvPr>
          <p:cNvSpPr>
            <a:spLocks noGrp="1"/>
          </p:cNvSpPr>
          <p:nvPr>
            <p:ph type="dt" sz="half" idx="10"/>
          </p:nvPr>
        </p:nvSpPr>
        <p:spPr/>
        <p:txBody>
          <a:bodyPr/>
          <a:lstStyle/>
          <a:p>
            <a:fld id="{3B0286BB-B697-AA48-848F-82EEB6A1C154}" type="datetime1">
              <a:rPr lang="en-US" smtClean="0"/>
              <a:t>11/15/24</a:t>
            </a:fld>
            <a:endParaRPr lang="en-CN"/>
          </a:p>
        </p:txBody>
      </p:sp>
      <p:sp>
        <p:nvSpPr>
          <p:cNvPr id="4" name="Footer Placeholder 3">
            <a:extLst>
              <a:ext uri="{FF2B5EF4-FFF2-40B4-BE49-F238E27FC236}">
                <a16:creationId xmlns:a16="http://schemas.microsoft.com/office/drawing/2014/main" id="{44BC79FA-699F-5896-6DDB-2822071920C0}"/>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2F3C1EAC-0C47-4C49-CD2E-B59BEAF93E93}"/>
              </a:ext>
            </a:extLst>
          </p:cNvPr>
          <p:cNvSpPr>
            <a:spLocks noGrp="1"/>
          </p:cNvSpPr>
          <p:nvPr>
            <p:ph type="sldNum" sz="quarter" idx="12"/>
          </p:nvPr>
        </p:nvSpPr>
        <p:spPr/>
        <p:txBody>
          <a:bodyPr/>
          <a:lstStyle/>
          <a:p>
            <a:fld id="{3FDE72A6-3D0B-EA49-B477-CEE2EA9AC328}" type="slidenum">
              <a:rPr lang="en-CN" smtClean="0"/>
              <a:t>6</a:t>
            </a:fld>
            <a:endParaRPr lang="en-CN"/>
          </a:p>
        </p:txBody>
      </p:sp>
      <p:sp>
        <p:nvSpPr>
          <p:cNvPr id="6" name="TextBox 5">
            <a:extLst>
              <a:ext uri="{FF2B5EF4-FFF2-40B4-BE49-F238E27FC236}">
                <a16:creationId xmlns:a16="http://schemas.microsoft.com/office/drawing/2014/main" id="{49837DFC-94E1-CA42-08D3-A9D9EF44F898}"/>
              </a:ext>
            </a:extLst>
          </p:cNvPr>
          <p:cNvSpPr txBox="1"/>
          <p:nvPr/>
        </p:nvSpPr>
        <p:spPr>
          <a:xfrm>
            <a:off x="354842" y="1125343"/>
            <a:ext cx="7958974" cy="1384995"/>
          </a:xfrm>
          <a:prstGeom prst="rect">
            <a:avLst/>
          </a:prstGeom>
          <a:noFill/>
        </p:spPr>
        <p:txBody>
          <a:bodyPr wrap="none" rtlCol="0">
            <a:spAutoFit/>
          </a:bodyPr>
          <a:lstStyle/>
          <a:p>
            <a:r>
              <a:rPr lang="en-CN" sz="3600" dirty="0"/>
              <a:t>Definition:</a:t>
            </a:r>
          </a:p>
          <a:p>
            <a:r>
              <a:rPr lang="en-CN" dirty="0"/>
              <a:t>	</a:t>
            </a:r>
            <a:r>
              <a:rPr lang="en-US" sz="2400" dirty="0"/>
              <a:t>Predicts the correct indirect object in a sentence</a:t>
            </a:r>
          </a:p>
          <a:p>
            <a:r>
              <a:rPr lang="en-US" sz="2400" dirty="0"/>
              <a:t> 	(e.g., in "John gave a drink to Mary", "Mary" is the IO).</a:t>
            </a:r>
            <a:endParaRPr lang="en-CN" sz="2400" dirty="0"/>
          </a:p>
        </p:txBody>
      </p:sp>
      <p:sp>
        <p:nvSpPr>
          <p:cNvPr id="7" name="TextBox 6">
            <a:extLst>
              <a:ext uri="{FF2B5EF4-FFF2-40B4-BE49-F238E27FC236}">
                <a16:creationId xmlns:a16="http://schemas.microsoft.com/office/drawing/2014/main" id="{7F7776C3-DD85-E7BA-91D7-687E2352EFA2}"/>
              </a:ext>
            </a:extLst>
          </p:cNvPr>
          <p:cNvSpPr txBox="1"/>
          <p:nvPr/>
        </p:nvSpPr>
        <p:spPr>
          <a:xfrm>
            <a:off x="354842" y="2747224"/>
            <a:ext cx="10193753" cy="1261884"/>
          </a:xfrm>
          <a:prstGeom prst="rect">
            <a:avLst/>
          </a:prstGeom>
          <a:noFill/>
        </p:spPr>
        <p:txBody>
          <a:bodyPr wrap="none" rtlCol="0">
            <a:spAutoFit/>
          </a:bodyPr>
          <a:lstStyle/>
          <a:p>
            <a:r>
              <a:rPr lang="en-US" sz="2800" dirty="0"/>
              <a:t>Example Task:</a:t>
            </a:r>
          </a:p>
          <a:p>
            <a:r>
              <a:rPr lang="en-US" sz="2400" dirty="0"/>
              <a:t>- Sentence: “When Mary and John went to the store, John gave a drink to __.” </a:t>
            </a:r>
          </a:p>
          <a:p>
            <a:r>
              <a:rPr lang="en-US" sz="2400" dirty="0"/>
              <a:t>- Desired Prediction: “Mary” (the indirect object).</a:t>
            </a:r>
            <a:endParaRPr lang="en-CN" sz="2400" dirty="0"/>
          </a:p>
        </p:txBody>
      </p:sp>
    </p:spTree>
    <p:extLst>
      <p:ext uri="{BB962C8B-B14F-4D97-AF65-F5344CB8AC3E}">
        <p14:creationId xmlns:p14="http://schemas.microsoft.com/office/powerpoint/2010/main" val="269826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76CF-6B54-9FBB-8CAB-5BF5AE4B4DAD}"/>
              </a:ext>
            </a:extLst>
          </p:cNvPr>
          <p:cNvSpPr>
            <a:spLocks noGrp="1"/>
          </p:cNvSpPr>
          <p:nvPr>
            <p:ph type="title"/>
          </p:nvPr>
        </p:nvSpPr>
        <p:spPr/>
        <p:txBody>
          <a:bodyPr/>
          <a:lstStyle/>
          <a:p>
            <a:r>
              <a:rPr lang="en-CN"/>
              <a:t>Dataset(prompts)</a:t>
            </a:r>
            <a:endParaRPr lang="en-CN" dirty="0"/>
          </a:p>
        </p:txBody>
      </p:sp>
      <p:sp>
        <p:nvSpPr>
          <p:cNvPr id="3" name="Date Placeholder 2">
            <a:extLst>
              <a:ext uri="{FF2B5EF4-FFF2-40B4-BE49-F238E27FC236}">
                <a16:creationId xmlns:a16="http://schemas.microsoft.com/office/drawing/2014/main" id="{F10949E8-D089-4EBC-E9BE-7FC060ABE240}"/>
              </a:ext>
            </a:extLst>
          </p:cNvPr>
          <p:cNvSpPr>
            <a:spLocks noGrp="1"/>
          </p:cNvSpPr>
          <p:nvPr>
            <p:ph type="dt" sz="half" idx="10"/>
          </p:nvPr>
        </p:nvSpPr>
        <p:spPr/>
        <p:txBody>
          <a:bodyPr/>
          <a:lstStyle/>
          <a:p>
            <a:fld id="{86EA2AB0-DCA8-0747-AA4C-342136592EBA}" type="datetime1">
              <a:rPr lang="en-US" smtClean="0"/>
              <a:t>11/15/24</a:t>
            </a:fld>
            <a:endParaRPr lang="en-CN"/>
          </a:p>
        </p:txBody>
      </p:sp>
      <p:sp>
        <p:nvSpPr>
          <p:cNvPr id="4" name="Footer Placeholder 3">
            <a:extLst>
              <a:ext uri="{FF2B5EF4-FFF2-40B4-BE49-F238E27FC236}">
                <a16:creationId xmlns:a16="http://schemas.microsoft.com/office/drawing/2014/main" id="{3D1F94D8-F3A2-9558-B0C8-2B5975410845}"/>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8FDE8451-AB5E-CE3D-3256-57F8DE84B3C8}"/>
              </a:ext>
            </a:extLst>
          </p:cNvPr>
          <p:cNvSpPr>
            <a:spLocks noGrp="1"/>
          </p:cNvSpPr>
          <p:nvPr>
            <p:ph type="sldNum" sz="quarter" idx="12"/>
          </p:nvPr>
        </p:nvSpPr>
        <p:spPr/>
        <p:txBody>
          <a:bodyPr/>
          <a:lstStyle/>
          <a:p>
            <a:fld id="{3FDE72A6-3D0B-EA49-B477-CEE2EA9AC328}" type="slidenum">
              <a:rPr lang="en-CN" smtClean="0"/>
              <a:t>7</a:t>
            </a:fld>
            <a:endParaRPr lang="en-CN"/>
          </a:p>
        </p:txBody>
      </p:sp>
      <p:pic>
        <p:nvPicPr>
          <p:cNvPr id="6" name="Picture 5">
            <a:extLst>
              <a:ext uri="{FF2B5EF4-FFF2-40B4-BE49-F238E27FC236}">
                <a16:creationId xmlns:a16="http://schemas.microsoft.com/office/drawing/2014/main" id="{BCE4C52B-851B-F011-69B3-8EFDE6B4ED09}"/>
              </a:ext>
            </a:extLst>
          </p:cNvPr>
          <p:cNvPicPr>
            <a:picLocks noChangeAspect="1"/>
          </p:cNvPicPr>
          <p:nvPr/>
        </p:nvPicPr>
        <p:blipFill>
          <a:blip r:embed="rId3"/>
          <a:stretch>
            <a:fillRect/>
          </a:stretch>
        </p:blipFill>
        <p:spPr>
          <a:xfrm>
            <a:off x="1313041" y="904117"/>
            <a:ext cx="9565918" cy="5197807"/>
          </a:xfrm>
          <a:prstGeom prst="rect">
            <a:avLst/>
          </a:prstGeom>
        </p:spPr>
      </p:pic>
    </p:spTree>
    <p:extLst>
      <p:ext uri="{BB962C8B-B14F-4D97-AF65-F5344CB8AC3E}">
        <p14:creationId xmlns:p14="http://schemas.microsoft.com/office/powerpoint/2010/main" val="28210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07E4-DBFD-8AE9-A407-01B549436A83}"/>
              </a:ext>
            </a:extLst>
          </p:cNvPr>
          <p:cNvSpPr>
            <a:spLocks noGrp="1"/>
          </p:cNvSpPr>
          <p:nvPr>
            <p:ph type="title"/>
          </p:nvPr>
        </p:nvSpPr>
        <p:spPr/>
        <p:txBody>
          <a:bodyPr/>
          <a:lstStyle/>
          <a:p>
            <a:r>
              <a:rPr lang="en-CN" dirty="0"/>
              <a:t>Metric</a:t>
            </a:r>
          </a:p>
        </p:txBody>
      </p:sp>
      <p:sp>
        <p:nvSpPr>
          <p:cNvPr id="3" name="Date Placeholder 2">
            <a:extLst>
              <a:ext uri="{FF2B5EF4-FFF2-40B4-BE49-F238E27FC236}">
                <a16:creationId xmlns:a16="http://schemas.microsoft.com/office/drawing/2014/main" id="{185C9F64-254C-331A-070E-7FDFBC61112D}"/>
              </a:ext>
            </a:extLst>
          </p:cNvPr>
          <p:cNvSpPr>
            <a:spLocks noGrp="1"/>
          </p:cNvSpPr>
          <p:nvPr>
            <p:ph type="dt" sz="half" idx="10"/>
          </p:nvPr>
        </p:nvSpPr>
        <p:spPr/>
        <p:txBody>
          <a:bodyPr/>
          <a:lstStyle/>
          <a:p>
            <a:fld id="{AED07949-B984-BB45-AD80-849DB02F09E6}" type="datetime1">
              <a:rPr lang="en-US" smtClean="0"/>
              <a:t>11/15/24</a:t>
            </a:fld>
            <a:endParaRPr lang="en-CN"/>
          </a:p>
        </p:txBody>
      </p:sp>
      <p:sp>
        <p:nvSpPr>
          <p:cNvPr id="4" name="Footer Placeholder 3">
            <a:extLst>
              <a:ext uri="{FF2B5EF4-FFF2-40B4-BE49-F238E27FC236}">
                <a16:creationId xmlns:a16="http://schemas.microsoft.com/office/drawing/2014/main" id="{827B0863-3237-AEA1-2F6A-3704AFDA9158}"/>
              </a:ext>
            </a:extLst>
          </p:cNvPr>
          <p:cNvSpPr>
            <a:spLocks noGrp="1"/>
          </p:cNvSpPr>
          <p:nvPr>
            <p:ph type="ftr" sz="quarter" idx="11"/>
          </p:nvPr>
        </p:nvSpPr>
        <p:spPr/>
        <p:txBody>
          <a:bodyPr/>
          <a:lstStyle/>
          <a:p>
            <a:r>
              <a:rPr lang="en-US"/>
              <a:t>transform circuit</a:t>
            </a:r>
            <a:endParaRPr lang="en-CN"/>
          </a:p>
        </p:txBody>
      </p:sp>
      <p:sp>
        <p:nvSpPr>
          <p:cNvPr id="5" name="Slide Number Placeholder 4">
            <a:extLst>
              <a:ext uri="{FF2B5EF4-FFF2-40B4-BE49-F238E27FC236}">
                <a16:creationId xmlns:a16="http://schemas.microsoft.com/office/drawing/2014/main" id="{1AD57608-A3A2-E4DB-E1E6-3871AC7BA79E}"/>
              </a:ext>
            </a:extLst>
          </p:cNvPr>
          <p:cNvSpPr>
            <a:spLocks noGrp="1"/>
          </p:cNvSpPr>
          <p:nvPr>
            <p:ph type="sldNum" sz="quarter" idx="12"/>
          </p:nvPr>
        </p:nvSpPr>
        <p:spPr/>
        <p:txBody>
          <a:bodyPr/>
          <a:lstStyle/>
          <a:p>
            <a:fld id="{3FDE72A6-3D0B-EA49-B477-CEE2EA9AC328}" type="slidenum">
              <a:rPr lang="en-CN" smtClean="0"/>
              <a:t>8</a:t>
            </a:fld>
            <a:endParaRPr lang="en-CN"/>
          </a:p>
        </p:txBody>
      </p:sp>
      <p:graphicFrame>
        <p:nvGraphicFramePr>
          <p:cNvPr id="6" name="Table 5">
            <a:extLst>
              <a:ext uri="{FF2B5EF4-FFF2-40B4-BE49-F238E27FC236}">
                <a16:creationId xmlns:a16="http://schemas.microsoft.com/office/drawing/2014/main" id="{1A53B848-DABC-9FF2-4E86-DA5F42A7EEB0}"/>
              </a:ext>
            </a:extLst>
          </p:cNvPr>
          <p:cNvGraphicFramePr>
            <a:graphicFrameLocks noGrp="1"/>
          </p:cNvGraphicFramePr>
          <p:nvPr>
            <p:extLst>
              <p:ext uri="{D42A27DB-BD31-4B8C-83A1-F6EECF244321}">
                <p14:modId xmlns:p14="http://schemas.microsoft.com/office/powerpoint/2010/main" val="2415702757"/>
              </p:ext>
            </p:extLst>
          </p:nvPr>
        </p:nvGraphicFramePr>
        <p:xfrm>
          <a:off x="2032000" y="1563307"/>
          <a:ext cx="8127999" cy="16510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36866802"/>
                    </a:ext>
                  </a:extLst>
                </a:gridCol>
                <a:gridCol w="2709333">
                  <a:extLst>
                    <a:ext uri="{9D8B030D-6E8A-4147-A177-3AD203B41FA5}">
                      <a16:colId xmlns:a16="http://schemas.microsoft.com/office/drawing/2014/main" val="4083741175"/>
                    </a:ext>
                  </a:extLst>
                </a:gridCol>
                <a:gridCol w="2709333">
                  <a:extLst>
                    <a:ext uri="{9D8B030D-6E8A-4147-A177-3AD203B41FA5}">
                      <a16:colId xmlns:a16="http://schemas.microsoft.com/office/drawing/2014/main" val="1787074535"/>
                    </a:ext>
                  </a:extLst>
                </a:gridCol>
              </a:tblGrid>
              <a:tr h="370840">
                <a:tc>
                  <a:txBody>
                    <a:bodyPr/>
                    <a:lstStyle/>
                    <a:p>
                      <a:endParaRPr lang="en-CN" dirty="0"/>
                    </a:p>
                  </a:txBody>
                  <a:tcPr/>
                </a:tc>
                <a:tc>
                  <a:txBody>
                    <a:bodyPr/>
                    <a:lstStyle/>
                    <a:p>
                      <a:pPr algn="ctr"/>
                      <a:r>
                        <a:rPr lang="en-CN" dirty="0"/>
                        <a:t>Avg. over 10,000 examples</a:t>
                      </a:r>
                    </a:p>
                  </a:txBody>
                  <a:tcPr/>
                </a:tc>
                <a:tc>
                  <a:txBody>
                    <a:bodyPr/>
                    <a:lstStyle/>
                    <a:p>
                      <a:endParaRPr lang="en-CN" dirty="0"/>
                    </a:p>
                  </a:txBody>
                  <a:tcPr/>
                </a:tc>
                <a:extLst>
                  <a:ext uri="{0D108BD9-81ED-4DB2-BD59-A6C34878D82A}">
                    <a16:rowId xmlns:a16="http://schemas.microsoft.com/office/drawing/2014/main" val="151298064"/>
                  </a:ext>
                </a:extLst>
              </a:tr>
              <a:tr h="370840">
                <a:tc>
                  <a:txBody>
                    <a:bodyPr/>
                    <a:lstStyle/>
                    <a:p>
                      <a:pPr algn="ctr"/>
                      <a:r>
                        <a:rPr lang="en-US" dirty="0"/>
                        <a:t>L</a:t>
                      </a:r>
                      <a:r>
                        <a:rPr lang="en-CN" dirty="0"/>
                        <a:t>ogit difference</a:t>
                      </a:r>
                    </a:p>
                  </a:txBody>
                  <a:tcPr/>
                </a:tc>
                <a:tc>
                  <a:txBody>
                    <a:bodyPr/>
                    <a:lstStyle/>
                    <a:p>
                      <a:pPr algn="ctr"/>
                      <a:r>
                        <a:rPr lang="en-CN" dirty="0"/>
                        <a:t>3.56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mn-ea"/>
                          <a:cs typeface="+mn-cs"/>
                        </a:rPr>
                        <a:t>IO predicted over S 99.3% of the time)</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3369174915"/>
                  </a:ext>
                </a:extLst>
              </a:tr>
              <a:tr h="370840">
                <a:tc>
                  <a:txBody>
                    <a:bodyPr/>
                    <a:lstStyle/>
                    <a:p>
                      <a:pPr algn="ctr"/>
                      <a:r>
                        <a:rPr lang="en-CN" dirty="0"/>
                        <a:t>IO probability </a:t>
                      </a:r>
                    </a:p>
                  </a:txBody>
                  <a:tcPr/>
                </a:tc>
                <a:tc>
                  <a:txBody>
                    <a:bodyPr/>
                    <a:lstStyle/>
                    <a:p>
                      <a:pPr algn="ctr"/>
                      <a:r>
                        <a:rPr lang="en-CN" dirty="0"/>
                        <a:t>49%</a:t>
                      </a:r>
                    </a:p>
                  </a:txBody>
                  <a:tcPr/>
                </a:tc>
                <a:tc>
                  <a:txBody>
                    <a:bodyPr/>
                    <a:lstStyle/>
                    <a:p>
                      <a:endParaRPr lang="en-CN" dirty="0"/>
                    </a:p>
                  </a:txBody>
                  <a:tcPr/>
                </a:tc>
                <a:extLst>
                  <a:ext uri="{0D108BD9-81ED-4DB2-BD59-A6C34878D82A}">
                    <a16:rowId xmlns:a16="http://schemas.microsoft.com/office/drawing/2014/main" val="2639198101"/>
                  </a:ext>
                </a:extLst>
              </a:tr>
            </a:tbl>
          </a:graphicData>
        </a:graphic>
      </p:graphicFrame>
      <p:sp>
        <p:nvSpPr>
          <p:cNvPr id="7" name="TextBox 6">
            <a:extLst>
              <a:ext uri="{FF2B5EF4-FFF2-40B4-BE49-F238E27FC236}">
                <a16:creationId xmlns:a16="http://schemas.microsoft.com/office/drawing/2014/main" id="{CD46E117-B61E-F97D-898D-0A5243D71C4C}"/>
              </a:ext>
            </a:extLst>
          </p:cNvPr>
          <p:cNvSpPr txBox="1"/>
          <p:nvPr/>
        </p:nvSpPr>
        <p:spPr>
          <a:xfrm>
            <a:off x="3197930" y="3429000"/>
            <a:ext cx="5796138" cy="461665"/>
          </a:xfrm>
          <a:prstGeom prst="rect">
            <a:avLst/>
          </a:prstGeom>
          <a:noFill/>
        </p:spPr>
        <p:txBody>
          <a:bodyPr wrap="none" rtlCol="0">
            <a:spAutoFit/>
          </a:bodyPr>
          <a:lstStyle/>
          <a:p>
            <a:r>
              <a:rPr lang="en-US" sz="2400" dirty="0"/>
              <a:t>P</a:t>
            </a:r>
            <a:r>
              <a:rPr lang="en-CN" sz="2400" dirty="0"/>
              <a:t>erformance of GPT2-small on the task IOI</a:t>
            </a:r>
          </a:p>
        </p:txBody>
      </p:sp>
    </p:spTree>
    <p:extLst>
      <p:ext uri="{BB962C8B-B14F-4D97-AF65-F5344CB8AC3E}">
        <p14:creationId xmlns:p14="http://schemas.microsoft.com/office/powerpoint/2010/main" val="138905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AA8C-629D-02AD-7B3B-3611B7AE2AE2}"/>
              </a:ext>
            </a:extLst>
          </p:cNvPr>
          <p:cNvSpPr>
            <a:spLocks noGrp="1"/>
          </p:cNvSpPr>
          <p:nvPr>
            <p:ph type="title"/>
          </p:nvPr>
        </p:nvSpPr>
        <p:spPr/>
        <p:txBody>
          <a:bodyPr/>
          <a:lstStyle/>
          <a:p>
            <a:r>
              <a:rPr lang="en-US" dirty="0"/>
              <a:t>GPT-2 Architecture and Circuit Analysis </a:t>
            </a:r>
            <a:endParaRPr lang="en-CN" dirty="0"/>
          </a:p>
        </p:txBody>
      </p:sp>
      <p:sp>
        <p:nvSpPr>
          <p:cNvPr id="3" name="Date Placeholder 2">
            <a:extLst>
              <a:ext uri="{FF2B5EF4-FFF2-40B4-BE49-F238E27FC236}">
                <a16:creationId xmlns:a16="http://schemas.microsoft.com/office/drawing/2014/main" id="{9C6AEF44-C01C-26E4-B3D0-A484A7FB97E5}"/>
              </a:ext>
            </a:extLst>
          </p:cNvPr>
          <p:cNvSpPr>
            <a:spLocks noGrp="1"/>
          </p:cNvSpPr>
          <p:nvPr>
            <p:ph type="dt" sz="half" idx="10"/>
          </p:nvPr>
        </p:nvSpPr>
        <p:spPr/>
        <p:txBody>
          <a:bodyPr/>
          <a:lstStyle/>
          <a:p>
            <a:fld id="{1B5C6D2B-9E5D-A54F-9EB2-1552B6394F88}" type="datetime1">
              <a:rPr lang="en-US" smtClean="0"/>
              <a:t>11/15/24</a:t>
            </a:fld>
            <a:endParaRPr lang="en-CN"/>
          </a:p>
        </p:txBody>
      </p:sp>
      <p:sp>
        <p:nvSpPr>
          <p:cNvPr id="4" name="Footer Placeholder 3">
            <a:extLst>
              <a:ext uri="{FF2B5EF4-FFF2-40B4-BE49-F238E27FC236}">
                <a16:creationId xmlns:a16="http://schemas.microsoft.com/office/drawing/2014/main" id="{F7319262-2A14-ED44-EF16-9089F92660B2}"/>
              </a:ext>
            </a:extLst>
          </p:cNvPr>
          <p:cNvSpPr>
            <a:spLocks noGrp="1"/>
          </p:cNvSpPr>
          <p:nvPr>
            <p:ph type="ftr" sz="quarter" idx="11"/>
          </p:nvPr>
        </p:nvSpPr>
        <p:spPr/>
        <p:txBody>
          <a:bodyPr/>
          <a:lstStyle/>
          <a:p>
            <a:r>
              <a:rPr lang="en-US"/>
              <a:t>transform circuit</a:t>
            </a:r>
            <a:endParaRPr lang="en-CN" dirty="0"/>
          </a:p>
        </p:txBody>
      </p:sp>
      <p:sp>
        <p:nvSpPr>
          <p:cNvPr id="5" name="Slide Number Placeholder 4">
            <a:extLst>
              <a:ext uri="{FF2B5EF4-FFF2-40B4-BE49-F238E27FC236}">
                <a16:creationId xmlns:a16="http://schemas.microsoft.com/office/drawing/2014/main" id="{77C82F8C-FFDB-B343-F0D9-25368DE39F5B}"/>
              </a:ext>
            </a:extLst>
          </p:cNvPr>
          <p:cNvSpPr>
            <a:spLocks noGrp="1"/>
          </p:cNvSpPr>
          <p:nvPr>
            <p:ph type="sldNum" sz="quarter" idx="12"/>
          </p:nvPr>
        </p:nvSpPr>
        <p:spPr/>
        <p:txBody>
          <a:bodyPr/>
          <a:lstStyle/>
          <a:p>
            <a:fld id="{3FDE72A6-3D0B-EA49-B477-CEE2EA9AC328}" type="slidenum">
              <a:rPr lang="en-CN" smtClean="0"/>
              <a:t>9</a:t>
            </a:fld>
            <a:endParaRPr lang="en-CN"/>
          </a:p>
        </p:txBody>
      </p:sp>
      <p:pic>
        <p:nvPicPr>
          <p:cNvPr id="6" name="Picture 5">
            <a:extLst>
              <a:ext uri="{FF2B5EF4-FFF2-40B4-BE49-F238E27FC236}">
                <a16:creationId xmlns:a16="http://schemas.microsoft.com/office/drawing/2014/main" id="{9936A546-77ED-9744-D966-F0AED2C4689F}"/>
              </a:ext>
            </a:extLst>
          </p:cNvPr>
          <p:cNvPicPr>
            <a:picLocks noChangeAspect="1"/>
          </p:cNvPicPr>
          <p:nvPr/>
        </p:nvPicPr>
        <p:blipFill>
          <a:blip r:embed="rId2"/>
          <a:stretch>
            <a:fillRect/>
          </a:stretch>
        </p:blipFill>
        <p:spPr>
          <a:xfrm>
            <a:off x="-21061" y="987953"/>
            <a:ext cx="5785494" cy="4904658"/>
          </a:xfrm>
          <a:prstGeom prst="rect">
            <a:avLst/>
          </a:prstGeom>
        </p:spPr>
      </p:pic>
      <p:sp>
        <p:nvSpPr>
          <p:cNvPr id="7" name="TextBox 6">
            <a:extLst>
              <a:ext uri="{FF2B5EF4-FFF2-40B4-BE49-F238E27FC236}">
                <a16:creationId xmlns:a16="http://schemas.microsoft.com/office/drawing/2014/main" id="{7352E3ED-C63C-285B-359F-7CDB1F59488A}"/>
              </a:ext>
            </a:extLst>
          </p:cNvPr>
          <p:cNvSpPr txBox="1"/>
          <p:nvPr/>
        </p:nvSpPr>
        <p:spPr>
          <a:xfrm>
            <a:off x="4696908" y="2429705"/>
            <a:ext cx="1184988" cy="709126"/>
          </a:xfrm>
          <a:prstGeom prst="rect">
            <a:avLst/>
          </a:prstGeom>
          <a:solidFill>
            <a:schemeClr val="bg1"/>
          </a:solidFill>
        </p:spPr>
        <p:txBody>
          <a:bodyPr wrap="square" rtlCol="0">
            <a:spAutoFit/>
          </a:bodyPr>
          <a:lstStyle/>
          <a:p>
            <a:endParaRPr lang="en-CN" dirty="0"/>
          </a:p>
        </p:txBody>
      </p:sp>
      <p:sp>
        <p:nvSpPr>
          <p:cNvPr id="8" name="TextBox 7">
            <a:extLst>
              <a:ext uri="{FF2B5EF4-FFF2-40B4-BE49-F238E27FC236}">
                <a16:creationId xmlns:a16="http://schemas.microsoft.com/office/drawing/2014/main" id="{C9C49746-007A-6CC8-6811-C28440D536A0}"/>
              </a:ext>
            </a:extLst>
          </p:cNvPr>
          <p:cNvSpPr txBox="1"/>
          <p:nvPr/>
        </p:nvSpPr>
        <p:spPr>
          <a:xfrm>
            <a:off x="4933412" y="1124202"/>
            <a:ext cx="7251409" cy="2215991"/>
          </a:xfrm>
          <a:prstGeom prst="rect">
            <a:avLst/>
          </a:prstGeom>
          <a:solidFill>
            <a:schemeClr val="accent1">
              <a:lumMod val="60000"/>
              <a:lumOff val="40000"/>
            </a:schemeClr>
          </a:solidFill>
        </p:spPr>
        <p:txBody>
          <a:bodyPr wrap="none" rtlCol="0">
            <a:spAutoFit/>
          </a:bodyPr>
          <a:lstStyle/>
          <a:p>
            <a:r>
              <a:rPr lang="en-US" sz="2400" dirty="0"/>
              <a:t>Structure: </a:t>
            </a:r>
          </a:p>
          <a:p>
            <a:r>
              <a:rPr lang="en-US" dirty="0"/>
              <a:t>   - 12 layers with 12 attention heads per layer. </a:t>
            </a:r>
          </a:p>
          <a:p>
            <a:r>
              <a:rPr lang="en-US" dirty="0"/>
              <a:t>   - Decoder-only model focused on autoregressive language generation.</a:t>
            </a:r>
          </a:p>
          <a:p>
            <a:endParaRPr lang="en-US" dirty="0"/>
          </a:p>
          <a:p>
            <a:r>
              <a:rPr lang="en-US" sz="2400" dirty="0"/>
              <a:t>Residual Streams:</a:t>
            </a:r>
          </a:p>
          <a:p>
            <a:r>
              <a:rPr lang="en-US" dirty="0"/>
              <a:t>    - Attention heads and MLPs contribute to these streams, </a:t>
            </a:r>
          </a:p>
          <a:p>
            <a:r>
              <a:rPr lang="en-US" dirty="0"/>
              <a:t>                combining input and layer outputs.</a:t>
            </a:r>
            <a:endParaRPr lang="en-CN" dirty="0"/>
          </a:p>
        </p:txBody>
      </p:sp>
      <p:sp>
        <p:nvSpPr>
          <p:cNvPr id="9" name="TextBox 8">
            <a:extLst>
              <a:ext uri="{FF2B5EF4-FFF2-40B4-BE49-F238E27FC236}">
                <a16:creationId xmlns:a16="http://schemas.microsoft.com/office/drawing/2014/main" id="{BEBFE63C-F2EB-679B-F023-B86768E56274}"/>
              </a:ext>
            </a:extLst>
          </p:cNvPr>
          <p:cNvSpPr txBox="1"/>
          <p:nvPr/>
        </p:nvSpPr>
        <p:spPr>
          <a:xfrm>
            <a:off x="5881896" y="3953619"/>
            <a:ext cx="6353214" cy="1938992"/>
          </a:xfrm>
          <a:prstGeom prst="rect">
            <a:avLst/>
          </a:prstGeom>
          <a:solidFill>
            <a:schemeClr val="accent1">
              <a:lumMod val="60000"/>
              <a:lumOff val="40000"/>
            </a:schemeClr>
          </a:solidFill>
        </p:spPr>
        <p:txBody>
          <a:bodyPr wrap="none" rtlCol="0">
            <a:spAutoFit/>
          </a:bodyPr>
          <a:lstStyle/>
          <a:p>
            <a:r>
              <a:rPr lang="en-US" sz="2400" dirty="0"/>
              <a:t>Circuit Definition: </a:t>
            </a:r>
          </a:p>
          <a:p>
            <a:r>
              <a:rPr lang="en-US" dirty="0"/>
              <a:t>- A </a:t>
            </a:r>
            <a:r>
              <a:rPr lang="en-US" dirty="0">
                <a:solidFill>
                  <a:srgbClr val="FF0000"/>
                </a:solidFill>
              </a:rPr>
              <a:t>subgraph</a:t>
            </a:r>
            <a:r>
              <a:rPr lang="en-US" dirty="0"/>
              <a:t> of the model responsible for a specific behavior </a:t>
            </a:r>
          </a:p>
          <a:p>
            <a:r>
              <a:rPr lang="en-US" dirty="0"/>
              <a:t>                            				(here, IOI task). </a:t>
            </a:r>
          </a:p>
          <a:p>
            <a:r>
              <a:rPr lang="en-US" dirty="0"/>
              <a:t> </a:t>
            </a:r>
            <a:r>
              <a:rPr lang="en-US" sz="2400" dirty="0"/>
              <a:t>Knockout(nodes) Experiments: </a:t>
            </a:r>
            <a:endParaRPr lang="en-US" dirty="0"/>
          </a:p>
          <a:p>
            <a:pPr marL="285750" indent="-285750">
              <a:buFontTx/>
              <a:buChar char="-"/>
            </a:pPr>
            <a:r>
              <a:rPr lang="en-US" dirty="0"/>
              <a:t>Removing components to identify those essential </a:t>
            </a:r>
          </a:p>
          <a:p>
            <a:r>
              <a:rPr lang="en-US" dirty="0"/>
              <a:t>      for task execution</a:t>
            </a:r>
            <a:endParaRPr lang="en-CN" dirty="0"/>
          </a:p>
        </p:txBody>
      </p:sp>
    </p:spTree>
    <p:extLst>
      <p:ext uri="{BB962C8B-B14F-4D97-AF65-F5344CB8AC3E}">
        <p14:creationId xmlns:p14="http://schemas.microsoft.com/office/powerpoint/2010/main" val="13602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2900</TotalTime>
  <Words>3305</Words>
  <Application>Microsoft Macintosh PowerPoint</Application>
  <PresentationFormat>Widescreen</PresentationFormat>
  <Paragraphs>489</Paragraphs>
  <Slides>43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Aptos</vt:lpstr>
      <vt:lpstr>Aptos Display</vt:lpstr>
      <vt:lpstr>Arial</vt:lpstr>
      <vt:lpstr>Cambria Math</vt:lpstr>
      <vt:lpstr>Courier New</vt:lpstr>
      <vt:lpstr>Helvetica</vt:lpstr>
      <vt:lpstr>Wingdings</vt:lpstr>
      <vt:lpstr>Office Theme</vt:lpstr>
      <vt:lpstr>INTERPRETABILITY IN THE WILD: A CIRCUIT FOR INDIRECT OBJECT IDENTIFICATION IN GPT-2 SMALL</vt:lpstr>
      <vt:lpstr>Content</vt:lpstr>
      <vt:lpstr>Introduction to Mechanistic Interpretability</vt:lpstr>
      <vt:lpstr>PowerPoint Presentation</vt:lpstr>
      <vt:lpstr>Overview of the Indirect Object Identification (IOI) Task</vt:lpstr>
      <vt:lpstr>TASK : IOI(indirect object identification)</vt:lpstr>
      <vt:lpstr>Dataset(prompts)</vt:lpstr>
      <vt:lpstr>Metric</vt:lpstr>
      <vt:lpstr>GPT-2 Architecture and Circuit Analysis </vt:lpstr>
      <vt:lpstr>Methodology for Circuit Discovery </vt:lpstr>
      <vt:lpstr>PowerPoint Presentation</vt:lpstr>
      <vt:lpstr>Key Findings: Circuit Components and Functions </vt:lpstr>
      <vt:lpstr>Key Findings: Circuit Components and Functions </vt:lpstr>
      <vt:lpstr>Identified Circuit Components-3 major heads</vt:lpstr>
      <vt:lpstr>Identified Circuit Components</vt:lpstr>
      <vt:lpstr>Identified Circuit Components</vt:lpstr>
      <vt:lpstr>Identified Circuit Components-3 minor heads</vt:lpstr>
      <vt:lpstr>PowerPoint Presentation</vt:lpstr>
      <vt:lpstr>to uncover the circuit starting at the logit(output)</vt:lpstr>
      <vt:lpstr>Name mover heads</vt:lpstr>
      <vt:lpstr>Name mover heads</vt:lpstr>
      <vt:lpstr>Name mover heads</vt:lpstr>
      <vt:lpstr>Negative name mover heads</vt:lpstr>
      <vt:lpstr>S-INHIBITION HEADS</vt:lpstr>
      <vt:lpstr>S-INHIBITION HEADS</vt:lpstr>
      <vt:lpstr>S-INHIBITION VALUES(who affects S-I V.? )</vt:lpstr>
      <vt:lpstr>S-INHIBITION VALUES</vt:lpstr>
      <vt:lpstr>Backup Name movers heads</vt:lpstr>
      <vt:lpstr>PowerPoint Presentation</vt:lpstr>
      <vt:lpstr>PowerPoint Presentation</vt:lpstr>
      <vt:lpstr>ACDC:Automate Circuit DisCovery</vt:lpstr>
      <vt:lpstr>ACDC:Automate Circuit DisCovery</vt:lpstr>
      <vt:lpstr>Subnetwork Probing &amp; Head Importance Score for Pruning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 Weiguo</dc:creator>
  <cp:lastModifiedBy>Li, Weiguo</cp:lastModifiedBy>
  <cp:revision>30</cp:revision>
  <dcterms:created xsi:type="dcterms:W3CDTF">2024-11-07T18:10:22Z</dcterms:created>
  <dcterms:modified xsi:type="dcterms:W3CDTF">2024-11-14T23:41:14Z</dcterms:modified>
</cp:coreProperties>
</file>